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theme/themeOverride8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theme/themeOverride11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18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  <p:sldMasterId id="2147483888" r:id="rId2"/>
    <p:sldMasterId id="2147483900" r:id="rId3"/>
    <p:sldMasterId id="2147483912" r:id="rId4"/>
    <p:sldMasterId id="2147483924" r:id="rId5"/>
  </p:sldMasterIdLst>
  <p:notesMasterIdLst>
    <p:notesMasterId r:id="rId32"/>
  </p:notesMasterIdLst>
  <p:sldIdLst>
    <p:sldId id="336" r:id="rId6"/>
    <p:sldId id="338" r:id="rId7"/>
    <p:sldId id="340" r:id="rId8"/>
    <p:sldId id="328" r:id="rId9"/>
    <p:sldId id="330" r:id="rId10"/>
    <p:sldId id="341" r:id="rId11"/>
    <p:sldId id="342" r:id="rId12"/>
    <p:sldId id="344" r:id="rId13"/>
    <p:sldId id="346" r:id="rId14"/>
    <p:sldId id="348" r:id="rId15"/>
    <p:sldId id="289" r:id="rId16"/>
    <p:sldId id="295" r:id="rId17"/>
    <p:sldId id="333" r:id="rId18"/>
    <p:sldId id="332" r:id="rId19"/>
    <p:sldId id="322" r:id="rId20"/>
    <p:sldId id="323" r:id="rId21"/>
    <p:sldId id="334" r:id="rId22"/>
    <p:sldId id="314" r:id="rId23"/>
    <p:sldId id="349" r:id="rId24"/>
    <p:sldId id="315" r:id="rId25"/>
    <p:sldId id="316" r:id="rId26"/>
    <p:sldId id="317" r:id="rId27"/>
    <p:sldId id="331" r:id="rId28"/>
    <p:sldId id="300" r:id="rId29"/>
    <p:sldId id="312" r:id="rId30"/>
    <p:sldId id="320" r:id="rId31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Елена В. Романова" initials="ЕВР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AEAEA"/>
    <a:srgbClr val="00FF00"/>
    <a:srgbClr val="8AABAC"/>
    <a:srgbClr val="0033CC"/>
    <a:srgbClr val="66FFFF"/>
    <a:srgbClr val="FF66FF"/>
    <a:srgbClr val="0066FF"/>
    <a:srgbClr val="FF99FF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765" autoAdjust="0"/>
  </p:normalViewPr>
  <p:slideViewPr>
    <p:cSldViewPr>
      <p:cViewPr>
        <p:scale>
          <a:sx n="60" d="100"/>
          <a:sy n="60" d="100"/>
        </p:scale>
        <p:origin x="-1428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3144" y="-8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715373083797938"/>
          <c:y val="2.0586462638393904E-2"/>
          <c:w val="0.7762045448800946"/>
          <c:h val="0.8660891803797746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0033CC"/>
            </a:solidFill>
          </c:spPr>
          <c:invertIfNegative val="0"/>
          <c:dLbls>
            <c:dLbl>
              <c:idx val="0"/>
              <c:layout>
                <c:manualLayout>
                  <c:x val="1.5447772540672039E-2"/>
                  <c:y val="-3.0864777665279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74628756778673E-2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080203787317021E-2"/>
                  <c:y val="-2.56051798984622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19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317</c:v>
                </c:pt>
                <c:pt idx="1">
                  <c:v>146.30000000000001</c:v>
                </c:pt>
                <c:pt idx="2">
                  <c:v>230.9</c:v>
                </c:pt>
                <c:pt idx="3">
                  <c:v>516.6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shape val="box"/>
        <c:axId val="73071232"/>
        <c:axId val="165409152"/>
        <c:axId val="0"/>
      </c:bar3DChart>
      <c:catAx>
        <c:axId val="730712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/>
            </a:pPr>
            <a:endParaRPr lang="ru-RU"/>
          </a:p>
        </c:txPr>
        <c:crossAx val="165409152"/>
        <c:crosses val="autoZero"/>
        <c:auto val="1"/>
        <c:lblAlgn val="ctr"/>
        <c:lblOffset val="100"/>
        <c:noMultiLvlLbl val="0"/>
      </c:catAx>
      <c:valAx>
        <c:axId val="1654091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73071232"/>
        <c:crosses val="autoZero"/>
        <c:crossBetween val="between"/>
        <c:majorUnit val="175"/>
      </c:valAx>
      <c:spPr>
        <a:noFill/>
        <a:ln w="25419">
          <a:noFill/>
        </a:ln>
      </c:spPr>
    </c:plotArea>
    <c:plotVisOnly val="1"/>
    <c:dispBlanksAs val="gap"/>
    <c:showDLblsOverMax val="0"/>
  </c:chart>
  <c:txPr>
    <a:bodyPr/>
    <a:lstStyle/>
    <a:p>
      <a:pPr>
        <a:defRPr sz="1801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126186929336535"/>
          <c:y val="0.12213100332664756"/>
          <c:w val="0.85523728452862313"/>
          <c:h val="0.7505144258487823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C00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3.0864626152649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74628756778673E-2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2.05080506209740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419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313.5</c:v>
                </c:pt>
                <c:pt idx="1">
                  <c:v>294.39999999999998</c:v>
                </c:pt>
                <c:pt idx="2">
                  <c:v>629.9</c:v>
                </c:pt>
                <c:pt idx="3">
                  <c:v>993.9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shape val="box"/>
        <c:axId val="37867904"/>
        <c:axId val="37869440"/>
        <c:axId val="0"/>
      </c:bar3DChart>
      <c:catAx>
        <c:axId val="37867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/>
            </a:pPr>
            <a:endParaRPr lang="ru-RU"/>
          </a:p>
        </c:txPr>
        <c:crossAx val="37869440"/>
        <c:crosses val="autoZero"/>
        <c:auto val="1"/>
        <c:lblAlgn val="ctr"/>
        <c:lblOffset val="100"/>
        <c:noMultiLvlLbl val="0"/>
      </c:catAx>
      <c:valAx>
        <c:axId val="378694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1"/>
            </a:pPr>
            <a:endParaRPr lang="ru-RU"/>
          </a:p>
        </c:txPr>
        <c:crossAx val="37867904"/>
        <c:crosses val="autoZero"/>
        <c:crossBetween val="between"/>
        <c:majorUnit val="350"/>
      </c:valAx>
      <c:spPr>
        <a:noFill/>
        <a:ln w="25419">
          <a:noFill/>
        </a:ln>
      </c:spPr>
    </c:plotArea>
    <c:plotVisOnly val="1"/>
    <c:dispBlanksAs val="gap"/>
    <c:showDLblsOverMax val="0"/>
  </c:chart>
  <c:txPr>
    <a:bodyPr/>
    <a:lstStyle/>
    <a:p>
      <a:pPr>
        <a:defRPr sz="1801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2709243116959032"/>
          <c:y val="9.7638990487171159E-2"/>
          <c:w val="0.87290756883040965"/>
          <c:h val="0.775006338118006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млн.руб.</c:v>
                </c:pt>
              </c:strCache>
            </c:strRef>
          </c:tx>
          <c:spPr>
            <a:solidFill>
              <a:srgbClr val="008000"/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-3.08646261526497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574628756778673E-2"/>
                  <c:y val="-1.76369292300855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597030054229384E-2"/>
                  <c:y val="-3.2812880993558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25359">
                <a:noFill/>
              </a:ln>
            </c:spPr>
            <c:txPr>
              <a:bodyPr/>
              <a:lstStyle/>
              <a:p>
                <a:pPr>
                  <a:defRPr sz="1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2014г.</c:v>
                </c:pt>
                <c:pt idx="1">
                  <c:v>2015г.</c:v>
                </c:pt>
                <c:pt idx="2">
                  <c:v>2016г.</c:v>
                </c:pt>
                <c:pt idx="3">
                  <c:v>2017г.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42.1</c:v>
                </c:pt>
                <c:pt idx="1">
                  <c:v>25.8</c:v>
                </c:pt>
                <c:pt idx="2">
                  <c:v>97.2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6"/>
        <c:shape val="box"/>
        <c:axId val="73742208"/>
        <c:axId val="73743744"/>
        <c:axId val="0"/>
      </c:bar3DChart>
      <c:catAx>
        <c:axId val="737422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48"/>
            </a:pPr>
            <a:endParaRPr lang="ru-RU"/>
          </a:p>
        </c:txPr>
        <c:crossAx val="73743744"/>
        <c:crosses val="autoZero"/>
        <c:auto val="1"/>
        <c:lblAlgn val="ctr"/>
        <c:lblOffset val="100"/>
        <c:noMultiLvlLbl val="0"/>
      </c:catAx>
      <c:valAx>
        <c:axId val="737437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99"/>
            </a:pPr>
            <a:endParaRPr lang="ru-RU"/>
          </a:p>
        </c:txPr>
        <c:crossAx val="73742208"/>
        <c:crosses val="autoZero"/>
        <c:crossBetween val="between"/>
        <c:majorUnit val="50"/>
      </c:valAx>
      <c:spPr>
        <a:noFill/>
        <a:ln w="25359">
          <a:noFill/>
        </a:ln>
      </c:spPr>
    </c:plotArea>
    <c:plotVisOnly val="1"/>
    <c:dispBlanksAs val="gap"/>
    <c:showDLblsOverMax val="0"/>
  </c:chart>
  <c:txPr>
    <a:bodyPr/>
    <a:lstStyle/>
    <a:p>
      <a:pPr>
        <a:defRPr sz="1797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741168337614969"/>
          <c:y val="2.6439422089794981E-2"/>
          <c:w val="0.81542982287167876"/>
          <c:h val="0.8097973767251127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spPr>
            <a:ln w="50800">
              <a:solidFill>
                <a:srgbClr val="0066FF"/>
              </a:solidFill>
            </a:ln>
          </c:spPr>
          <c:marker>
            <c:symbol val="diamond"/>
            <c:size val="9"/>
          </c:marker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Лист1!$B$2:$B$9</c:f>
              <c:numCache>
                <c:formatCode>General</c:formatCode>
                <c:ptCount val="8"/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</c:strCache>
            </c:strRef>
          </c:tx>
          <c:spPr>
            <a:ln w="50800"/>
          </c:spPr>
          <c:marker>
            <c:symbol val="square"/>
            <c:size val="9"/>
          </c:marker>
          <c:cat>
            <c:numRef>
              <c:f>Лист1!$A$2:$A$9</c:f>
              <c:numCache>
                <c:formatCode>General</c:formatCode>
                <c:ptCount val="8"/>
              </c:numCache>
            </c:numRef>
          </c:cat>
          <c:val>
            <c:numRef>
              <c:f>Лист1!$C$2:$C$9</c:f>
              <c:numCache>
                <c:formatCode>General</c:formatCode>
                <c:ptCount val="8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294464"/>
        <c:axId val="37296000"/>
      </c:lineChart>
      <c:catAx>
        <c:axId val="372944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 b="1"/>
            </a:pPr>
            <a:endParaRPr lang="ru-RU"/>
          </a:p>
        </c:txPr>
        <c:crossAx val="37296000"/>
        <c:crosses val="autoZero"/>
        <c:auto val="1"/>
        <c:lblAlgn val="ctr"/>
        <c:lblOffset val="100"/>
        <c:noMultiLvlLbl val="0"/>
      </c:catAx>
      <c:valAx>
        <c:axId val="37296000"/>
        <c:scaling>
          <c:orientation val="minMax"/>
          <c:max val="650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solidFill>
                  <a:schemeClr val="bg1"/>
                </a:solidFill>
              </a:defRPr>
            </a:pPr>
            <a:endParaRPr lang="ru-RU"/>
          </a:p>
        </c:txPr>
        <c:crossAx val="37294464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4.7981280985710119E-2"/>
          <c:y val="4.6256729507679457E-2"/>
          <c:w val="0.72604358048993878"/>
          <c:h val="0.711134480344517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 объединения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средний по области в 2017 г.</c:v>
                </c:pt>
                <c:pt idx="1">
                  <c:v>МО, переданные 
в 2013 г.</c:v>
                </c:pt>
                <c:pt idx="2">
                  <c:v>МО, переданные 
в 2014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31.8</c:v>
                </c:pt>
                <c:pt idx="1">
                  <c:v>41.8</c:v>
                </c:pt>
                <c:pt idx="2">
                  <c:v>30.4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после объединения 
на 01.01.2017 г.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средний по области в 2017 г.</c:v>
                </c:pt>
                <c:pt idx="1">
                  <c:v>МО, переданные 
в 2013 г.</c:v>
                </c:pt>
                <c:pt idx="2">
                  <c:v>МО, переданные 
в 2014 г.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34.6</c:v>
                </c:pt>
                <c:pt idx="1">
                  <c:v>36</c:v>
                </c:pt>
                <c:pt idx="2">
                  <c:v>25.1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3634560"/>
        <c:axId val="73636096"/>
      </c:barChart>
      <c:catAx>
        <c:axId val="73634560"/>
        <c:scaling>
          <c:orientation val="minMax"/>
        </c:scaling>
        <c:delete val="0"/>
        <c:axPos val="b"/>
        <c:majorTickMark val="out"/>
        <c:minorTickMark val="none"/>
        <c:tickLblPos val="nextTo"/>
        <c:crossAx val="73636096"/>
        <c:crosses val="autoZero"/>
        <c:auto val="1"/>
        <c:lblAlgn val="ctr"/>
        <c:lblOffset val="100"/>
        <c:noMultiLvlLbl val="0"/>
      </c:catAx>
      <c:valAx>
        <c:axId val="73636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3634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6303568730935756"/>
          <c:y val="0.12817953646447139"/>
          <c:w val="0.23001986378202552"/>
          <c:h val="0.7031343655234144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8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507983377077868E-2"/>
          <c:y val="0.11456297884113095"/>
          <c:w val="0.78725973315835518"/>
          <c:h val="0.831653236786326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медицинских организаций </c:v>
                </c:pt>
              </c:strCache>
            </c:strRef>
          </c:tx>
          <c:explosion val="7"/>
          <c:dPt>
            <c:idx val="0"/>
            <c:bubble3D val="0"/>
            <c:spPr>
              <a:solidFill>
                <a:srgbClr val="C00000"/>
              </a:solidFill>
            </c:spPr>
          </c:dPt>
          <c:dPt>
            <c:idx val="1"/>
            <c:bubble3D val="0"/>
            <c:spPr>
              <a:solidFill>
                <a:srgbClr val="00B050"/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7030A0"/>
              </a:solidFill>
            </c:spPr>
          </c:dPt>
          <c:dPt>
            <c:idx val="4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5"/>
            <c:bubble3D val="0"/>
            <c:spPr>
              <a:solidFill>
                <a:srgbClr val="0033CC"/>
              </a:solidFill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7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8"/>
            <c:bubble3D val="0"/>
            <c:spPr>
              <a:solidFill>
                <a:srgbClr val="66FFFF"/>
              </a:solidFill>
            </c:spPr>
          </c:dPt>
          <c:dLbls>
            <c:dLbl>
              <c:idx val="0"/>
              <c:layout>
                <c:manualLayout>
                  <c:x val="4.3787073490813649E-2"/>
                  <c:y val="0.2625050760643454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2.5664151356080491E-2"/>
                  <c:y val="4.4092323075213867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0.1157159886264217"/>
                  <c:y val="0.18660807840523166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4.8996937882764754E-2"/>
                  <c:y val="-9.1477853223280198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4.163167104111986E-2"/>
                  <c:y val="-0.1075754513866275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10028838582677166"/>
                  <c:y val="-5.3911765795085949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0.12381211723534558"/>
                  <c:y val="3.4436260894758972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0.13142235345581813"/>
                  <c:y val="0.16873397509209218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0.10461548556430446"/>
                  <c:y val="0.30247456165001274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Лист1!$A$2:$A$10</c:f>
              <c:strCache>
                <c:ptCount val="4"/>
                <c:pt idx="0">
                  <c:v>поликлиники</c:v>
                </c:pt>
                <c:pt idx="1">
                  <c:v>офисы врачей общей практики</c:v>
                </c:pt>
                <c:pt idx="2">
                  <c:v>фельдшерско-акушерские пункты</c:v>
                </c:pt>
                <c:pt idx="3">
                  <c:v>фельдшерские пункты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426</c:v>
                </c:pt>
                <c:pt idx="1">
                  <c:v>5</c:v>
                </c:pt>
                <c:pt idx="2">
                  <c:v>649</c:v>
                </c:pt>
                <c:pt idx="3">
                  <c:v>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рублей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270.39999999999998</c:v>
                </c:pt>
                <c:pt idx="1">
                  <c:v>627.20000000000005</c:v>
                </c:pt>
                <c:pt idx="2">
                  <c:v>1025.9000000000001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8349440"/>
        <c:axId val="78350976"/>
      </c:barChart>
      <c:catAx>
        <c:axId val="78349440"/>
        <c:scaling>
          <c:orientation val="minMax"/>
        </c:scaling>
        <c:delete val="0"/>
        <c:axPos val="b"/>
        <c:majorTickMark val="out"/>
        <c:minorTickMark val="none"/>
        <c:tickLblPos val="nextTo"/>
        <c:crossAx val="78350976"/>
        <c:crosses val="autoZero"/>
        <c:auto val="1"/>
        <c:lblAlgn val="ctr"/>
        <c:lblOffset val="100"/>
        <c:noMultiLvlLbl val="0"/>
      </c:catAx>
      <c:valAx>
        <c:axId val="78350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83494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479429019369853"/>
          <c:y val="0.4226400098425197"/>
          <c:w val="0.31520570980630153"/>
          <c:h val="0.1547199803149606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рублей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56.8</c:v>
                </c:pt>
                <c:pt idx="1">
                  <c:v>80.7</c:v>
                </c:pt>
                <c:pt idx="2">
                  <c:v>448.9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8845056"/>
        <c:axId val="78846592"/>
      </c:barChart>
      <c:catAx>
        <c:axId val="78845056"/>
        <c:scaling>
          <c:orientation val="minMax"/>
        </c:scaling>
        <c:delete val="0"/>
        <c:axPos val="b"/>
        <c:majorTickMark val="out"/>
        <c:minorTickMark val="none"/>
        <c:tickLblPos val="nextTo"/>
        <c:crossAx val="78846592"/>
        <c:crosses val="autoZero"/>
        <c:auto val="1"/>
        <c:lblAlgn val="ctr"/>
        <c:lblOffset val="100"/>
        <c:noMultiLvlLbl val="0"/>
      </c:catAx>
      <c:valAx>
        <c:axId val="78846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8845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BBDAA0-6D1B-47E1-8846-B5DAE72D75CF}" type="doc">
      <dgm:prSet loTypeId="urn:microsoft.com/office/officeart/2005/8/layout/vList5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78CED4F-AF7B-4C52-BF62-9D9217DAD89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Медицинских организаций, </a:t>
          </a:r>
          <a:b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 — 143, в т. ч.: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BDD6CEF-89DA-4692-8FED-B8A155A3DF1E}" type="parTrans" cxnId="{9A50B1BD-5CFB-406F-BF13-474E935CE2B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2F74A8B-3B61-4B55-A9BF-0C2438D4845A}" type="sibTrans" cxnId="{9A50B1BD-5CFB-406F-BF13-474E935CE2B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07F3170-5704-44B2-936B-E843D3A5494B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Больничных коек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306A745-1816-4B9E-A778-F94A791B2908}" type="parTrans" cxnId="{D047BAA8-30E7-49FC-A152-2A5D47201336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272FFD0-52F4-4513-8DFC-598E0F533903}" type="sibTrans" cxnId="{D047BAA8-30E7-49FC-A152-2A5D47201336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3171A2C-EB6E-4A78-858B-F6B8E84AD72E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Численность медицинского персонала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FB4E9AF-F800-4B62-95D2-E9D015AEA564}" type="parTrans" cxnId="{E79AB4F8-9BD8-4BD0-A9F2-A3C276D07205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0C5CA68-C177-405D-9922-9945D982218A}" type="sibTrans" cxnId="{E79AB4F8-9BD8-4BD0-A9F2-A3C276D07205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9F08AF5-FFAA-4928-A57A-31B5CDA2A756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больничных учреждений — 76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B0DD0F-DFE4-423C-8BCF-E7638EBFDA30}" type="parTrans" cxnId="{61959F2D-C626-43F8-BBF4-85BE3C500A5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73D8E68-99DE-4DCC-BE8B-B1D09EA43164}" type="sibTrans" cxnId="{61959F2D-C626-43F8-BBF4-85BE3C500A5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74FFB26-EE08-4445-8991-09841D60B01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амбулаторно-поликлинических — 21 (их мощность 57,5 тыс. посещений в смену)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06FD5AF-FB71-4BBB-908E-6FEB728DC80B}" type="parTrans" cxnId="{D8405256-3EC0-4C1A-BA95-EE6C57C5009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04E967-F6E6-48A0-B09B-9DF88418456A}" type="sibTrans" cxnId="{D8405256-3EC0-4C1A-BA95-EE6C57C50097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E5DF6ED-6A46-4E3D-95E4-B881E690663D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средних медицинских образовательных организаций — 10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F7686DE-1B01-4DBF-8F1E-8E004B5F7502}" type="parTrans" cxnId="{32780513-43A5-422A-B868-8E0F7B0DD8B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E490E42-5079-4866-B537-0EC44295370C}" type="sibTrans" cxnId="{32780513-43A5-422A-B868-8E0F7B0DD8B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EDD2EA5-9F13-4CA3-AF87-2CD0E3743B91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иных медицинских организаций — 36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76733FB-AEED-445B-A41E-2C8B56D742BE}" type="parTrans" cxnId="{4FC4CAB8-7DC5-45C2-B522-AC6E9803FE9D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CDD1FB1-0D99-42F7-A8C9-3D0DA938FCA8}" type="sibTrans" cxnId="{4FC4CAB8-7DC5-45C2-B522-AC6E9803FE9D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00905679-757D-4994-9D6D-7C6562F99A06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высших медицинских образовательных организаций — 2 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532FA71-69A2-413C-B360-FBEAC8C313E6}" type="parTrans" cxnId="{A2CA61AD-7F1B-4299-8766-D5C9810A8DC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FD88C61-BF83-4717-B781-F2BB924EDADE}" type="sibTrans" cxnId="{A2CA61AD-7F1B-4299-8766-D5C9810A8DC9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6FCDA02-B327-42D7-ACBF-435C01CC602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врачей — 8,8 тыс. чел.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78F23F4-1857-494A-A303-12F4A1BEBD5C}" type="parTrans" cxnId="{1EEE41D3-AF1A-4F24-833C-F1232009A04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33A0DF-ABD5-42E8-A10B-F8A3BD125AAB}" type="sibTrans" cxnId="{1EEE41D3-AF1A-4F24-833C-F1232009A04F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4A8AA85-B2F8-4FBC-B6EA-B06FD1CF7A4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среднего медицинского персонала — 22,3 тыс. чел.</a:t>
          </a: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85C624D-4E92-4600-9CC3-79235B21D5B9}" type="parTrans" cxnId="{C8A4F2C8-910A-49E6-930D-FABE1613D8C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8E71B7E-8894-490D-B6BD-955F90CE43F0}" type="sibTrans" cxnId="{C8A4F2C8-910A-49E6-930D-FABE1613D8C1}">
      <dgm:prSet/>
      <dgm:spPr/>
      <dgm:t>
        <a:bodyPr/>
        <a:lstStyle/>
        <a:p>
          <a:endParaRPr lang="ru-RU" sz="1200" b="1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5139C1E-CDFF-4BC4-A5CB-3391A1E761E7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круглосуточных стационаров — 21,4 тыс. 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96F1C34-A24B-4CC7-ABD6-2E14EC8BC6C5}" type="parTrans" cxnId="{1EC5F1CD-F068-452B-AACE-7EC845D2CD3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67E9D50-B653-4E4B-9497-CBFEF2AFF38B}" type="sibTrans" cxnId="{1EC5F1CD-F068-452B-AACE-7EC845D2CD3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8A1EB05-4A34-4066-9723-8F4EA5C46CC5}" type="pres">
      <dgm:prSet presAssocID="{FCBBDAA0-6D1B-47E1-8846-B5DAE72D75C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24D9407-C57A-41ED-BF51-3AD36F7DEE3B}" type="pres">
      <dgm:prSet presAssocID="{B78CED4F-AF7B-4C52-BF62-9D9217DAD89B}" presName="linNode" presStyleCnt="0"/>
      <dgm:spPr/>
    </dgm:pt>
    <dgm:pt modelId="{A5BBA7CD-6675-479D-9ADC-35F9C87DB25A}" type="pres">
      <dgm:prSet presAssocID="{B78CED4F-AF7B-4C52-BF62-9D9217DAD89B}" presName="parentText" presStyleLbl="node1" presStyleIdx="0" presStyleCnt="3" custScaleY="123251" custLinFactNeighborX="1581" custLinFactNeighborY="7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E8D76D-A882-4B9C-943B-10A563EB9E57}" type="pres">
      <dgm:prSet presAssocID="{B78CED4F-AF7B-4C52-BF62-9D9217DAD89B}" presName="descendantText" presStyleLbl="alignAccFollowNode1" presStyleIdx="0" presStyleCnt="3" custScaleY="1337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A21249-28ED-491D-81CF-CC666712D0EA}" type="pres">
      <dgm:prSet presAssocID="{12F74A8B-3B61-4B55-A9BF-0C2438D4845A}" presName="sp" presStyleCnt="0"/>
      <dgm:spPr/>
    </dgm:pt>
    <dgm:pt modelId="{EC27616B-617E-4ABF-81D5-B2F5C0FAEC13}" type="pres">
      <dgm:prSet presAssocID="{507F3170-5704-44B2-936B-E843D3A5494B}" presName="linNode" presStyleCnt="0"/>
      <dgm:spPr/>
    </dgm:pt>
    <dgm:pt modelId="{DF555D10-436F-404D-BAC7-CEED9FDD5651}" type="pres">
      <dgm:prSet presAssocID="{507F3170-5704-44B2-936B-E843D3A5494B}" presName="parentText" presStyleLbl="node1" presStyleIdx="1" presStyleCnt="3" custScaleY="59211" custLinFactNeighborX="1579" custLinFactNeighborY="7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A827E7-1846-4148-866A-E2CF6EA62C72}" type="pres">
      <dgm:prSet presAssocID="{507F3170-5704-44B2-936B-E843D3A5494B}" presName="descendantText" presStyleLbl="alignAccFollowNode1" presStyleIdx="1" presStyleCnt="3" custScaleY="60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5F42F-2D97-4E28-885A-5BC01219FF0E}" type="pres">
      <dgm:prSet presAssocID="{5272FFD0-52F4-4513-8DFC-598E0F533903}" presName="sp" presStyleCnt="0"/>
      <dgm:spPr/>
    </dgm:pt>
    <dgm:pt modelId="{F030EE5F-88EA-4BA1-A77A-71266020B981}" type="pres">
      <dgm:prSet presAssocID="{93171A2C-EB6E-4A78-858B-F6B8E84AD72E}" presName="linNode" presStyleCnt="0"/>
      <dgm:spPr/>
    </dgm:pt>
    <dgm:pt modelId="{6B02889B-89DB-4809-B8C2-ED9178586441}" type="pres">
      <dgm:prSet presAssocID="{93171A2C-EB6E-4A78-858B-F6B8E84AD72E}" presName="parentText" presStyleLbl="node1" presStyleIdx="2" presStyleCnt="3" custScaleY="74720" custLinFactNeighborX="1579" custLinFactNeighborY="43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9BA91-57E1-4C90-8573-0E12255BE9A8}" type="pres">
      <dgm:prSet presAssocID="{93171A2C-EB6E-4A78-858B-F6B8E84AD72E}" presName="descendantText" presStyleLbl="alignAccFollowNode1" presStyleIdx="2" presStyleCnt="3" custScaleY="779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7BFCF2-3658-46CC-B89E-EA3B1DEA539A}" type="presOf" srcId="{274FFB26-EE08-4445-8991-09841D60B012}" destId="{34E8D76D-A882-4B9C-943B-10A563EB9E57}" srcOrd="0" destOrd="1" presId="urn:microsoft.com/office/officeart/2005/8/layout/vList5"/>
    <dgm:cxn modelId="{32780513-43A5-422A-B868-8E0F7B0DD8B1}" srcId="{B78CED4F-AF7B-4C52-BF62-9D9217DAD89B}" destId="{8E5DF6ED-6A46-4E3D-95E4-B881E690663D}" srcOrd="2" destOrd="0" parTransId="{BF7686DE-1B01-4DBF-8F1E-8E004B5F7502}" sibTransId="{EE490E42-5079-4866-B537-0EC44295370C}"/>
    <dgm:cxn modelId="{A2CA61AD-7F1B-4299-8766-D5C9810A8DC9}" srcId="{B78CED4F-AF7B-4C52-BF62-9D9217DAD89B}" destId="{00905679-757D-4994-9D6D-7C6562F99A06}" srcOrd="4" destOrd="0" parTransId="{7532FA71-69A2-413C-B360-FBEAC8C313E6}" sibTransId="{6FD88C61-BF83-4717-B781-F2BB924EDADE}"/>
    <dgm:cxn modelId="{D047BAA8-30E7-49FC-A152-2A5D47201336}" srcId="{FCBBDAA0-6D1B-47E1-8846-B5DAE72D75CF}" destId="{507F3170-5704-44B2-936B-E843D3A5494B}" srcOrd="1" destOrd="0" parTransId="{E306A745-1816-4B9E-A778-F94A791B2908}" sibTransId="{5272FFD0-52F4-4513-8DFC-598E0F533903}"/>
    <dgm:cxn modelId="{05106A44-C4FF-448A-95BF-D650A1F53A55}" type="presOf" srcId="{A4A8AA85-B2F8-4FBC-B6EA-B06FD1CF7A44}" destId="{1559BA91-57E1-4C90-8573-0E12255BE9A8}" srcOrd="0" destOrd="1" presId="urn:microsoft.com/office/officeart/2005/8/layout/vList5"/>
    <dgm:cxn modelId="{E1BEC9A2-035B-463A-846D-A91F2F38FBA1}" type="presOf" srcId="{D9F08AF5-FFAA-4928-A57A-31B5CDA2A756}" destId="{34E8D76D-A882-4B9C-943B-10A563EB9E57}" srcOrd="0" destOrd="0" presId="urn:microsoft.com/office/officeart/2005/8/layout/vList5"/>
    <dgm:cxn modelId="{49790C32-57BA-4E0F-A83D-0EBA41FF0CF2}" type="presOf" srcId="{507F3170-5704-44B2-936B-E843D3A5494B}" destId="{DF555D10-436F-404D-BAC7-CEED9FDD5651}" srcOrd="0" destOrd="0" presId="urn:microsoft.com/office/officeart/2005/8/layout/vList5"/>
    <dgm:cxn modelId="{1EC5F1CD-F068-452B-AACE-7EC845D2CD34}" srcId="{507F3170-5704-44B2-936B-E843D3A5494B}" destId="{C5139C1E-CDFF-4BC4-A5CB-3391A1E761E7}" srcOrd="0" destOrd="0" parTransId="{E96F1C34-A24B-4CC7-ABD6-2E14EC8BC6C5}" sibTransId="{167E9D50-B653-4E4B-9497-CBFEF2AFF38B}"/>
    <dgm:cxn modelId="{1DB628F2-AB76-4FFF-903A-426EE4B6B57F}" type="presOf" srcId="{8E5DF6ED-6A46-4E3D-95E4-B881E690663D}" destId="{34E8D76D-A882-4B9C-943B-10A563EB9E57}" srcOrd="0" destOrd="2" presId="urn:microsoft.com/office/officeart/2005/8/layout/vList5"/>
    <dgm:cxn modelId="{E2ABB8DC-33DD-4F72-BEB4-233E2AC7AD95}" type="presOf" srcId="{93171A2C-EB6E-4A78-858B-F6B8E84AD72E}" destId="{6B02889B-89DB-4809-B8C2-ED9178586441}" srcOrd="0" destOrd="0" presId="urn:microsoft.com/office/officeart/2005/8/layout/vList5"/>
    <dgm:cxn modelId="{4FC4CAB8-7DC5-45C2-B522-AC6E9803FE9D}" srcId="{B78CED4F-AF7B-4C52-BF62-9D9217DAD89B}" destId="{7EDD2EA5-9F13-4CA3-AF87-2CD0E3743B91}" srcOrd="3" destOrd="0" parTransId="{576733FB-AEED-445B-A41E-2C8B56D742BE}" sibTransId="{ECDD1FB1-0D99-42F7-A8C9-3D0DA938FCA8}"/>
    <dgm:cxn modelId="{C8A4F2C8-910A-49E6-930D-FABE1613D8C1}" srcId="{93171A2C-EB6E-4A78-858B-F6B8E84AD72E}" destId="{A4A8AA85-B2F8-4FBC-B6EA-B06FD1CF7A44}" srcOrd="1" destOrd="0" parTransId="{885C624D-4E92-4600-9CC3-79235B21D5B9}" sibTransId="{48E71B7E-8894-490D-B6BD-955F90CE43F0}"/>
    <dgm:cxn modelId="{1EEE41D3-AF1A-4F24-833C-F1232009A04F}" srcId="{93171A2C-EB6E-4A78-858B-F6B8E84AD72E}" destId="{C6FCDA02-B327-42D7-ACBF-435C01CC602F}" srcOrd="0" destOrd="0" parTransId="{978F23F4-1857-494A-A303-12F4A1BEBD5C}" sibTransId="{DD33A0DF-ABD5-42E8-A10B-F8A3BD125AAB}"/>
    <dgm:cxn modelId="{61959F2D-C626-43F8-BBF4-85BE3C500A5F}" srcId="{B78CED4F-AF7B-4C52-BF62-9D9217DAD89B}" destId="{D9F08AF5-FFAA-4928-A57A-31B5CDA2A756}" srcOrd="0" destOrd="0" parTransId="{97B0DD0F-DFE4-423C-8BCF-E7638EBFDA30}" sibTransId="{773D8E68-99DE-4DCC-BE8B-B1D09EA43164}"/>
    <dgm:cxn modelId="{F90E2204-5469-4D83-8131-0B8E5E5DBC3B}" type="presOf" srcId="{B78CED4F-AF7B-4C52-BF62-9D9217DAD89B}" destId="{A5BBA7CD-6675-479D-9ADC-35F9C87DB25A}" srcOrd="0" destOrd="0" presId="urn:microsoft.com/office/officeart/2005/8/layout/vList5"/>
    <dgm:cxn modelId="{4A4A836C-C019-4F71-8AA4-2DEBB81608DC}" type="presOf" srcId="{00905679-757D-4994-9D6D-7C6562F99A06}" destId="{34E8D76D-A882-4B9C-943B-10A563EB9E57}" srcOrd="0" destOrd="4" presId="urn:microsoft.com/office/officeart/2005/8/layout/vList5"/>
    <dgm:cxn modelId="{34EBEA68-16C8-4D04-8895-560A85BAE10F}" type="presOf" srcId="{FCBBDAA0-6D1B-47E1-8846-B5DAE72D75CF}" destId="{B8A1EB05-4A34-4066-9723-8F4EA5C46CC5}" srcOrd="0" destOrd="0" presId="urn:microsoft.com/office/officeart/2005/8/layout/vList5"/>
    <dgm:cxn modelId="{E79AB4F8-9BD8-4BD0-A9F2-A3C276D07205}" srcId="{FCBBDAA0-6D1B-47E1-8846-B5DAE72D75CF}" destId="{93171A2C-EB6E-4A78-858B-F6B8E84AD72E}" srcOrd="2" destOrd="0" parTransId="{CFB4E9AF-F800-4B62-95D2-E9D015AEA564}" sibTransId="{C0C5CA68-C177-405D-9922-9945D982218A}"/>
    <dgm:cxn modelId="{9A50B1BD-5CFB-406F-BF13-474E935CE2B9}" srcId="{FCBBDAA0-6D1B-47E1-8846-B5DAE72D75CF}" destId="{B78CED4F-AF7B-4C52-BF62-9D9217DAD89B}" srcOrd="0" destOrd="0" parTransId="{2BDD6CEF-89DA-4692-8FED-B8A155A3DF1E}" sibTransId="{12F74A8B-3B61-4B55-A9BF-0C2438D4845A}"/>
    <dgm:cxn modelId="{8902E883-A4B6-4CDD-B578-3DE6DF1E803F}" type="presOf" srcId="{C6FCDA02-B327-42D7-ACBF-435C01CC602F}" destId="{1559BA91-57E1-4C90-8573-0E12255BE9A8}" srcOrd="0" destOrd="0" presId="urn:microsoft.com/office/officeart/2005/8/layout/vList5"/>
    <dgm:cxn modelId="{D8405256-3EC0-4C1A-BA95-EE6C57C50097}" srcId="{B78CED4F-AF7B-4C52-BF62-9D9217DAD89B}" destId="{274FFB26-EE08-4445-8991-09841D60B012}" srcOrd="1" destOrd="0" parTransId="{E06FD5AF-FB71-4BBB-908E-6FEB728DC80B}" sibTransId="{8E04E967-F6E6-48A0-B09B-9DF88418456A}"/>
    <dgm:cxn modelId="{9F236E12-2783-480E-A3CA-B4DA7AE4DCC0}" type="presOf" srcId="{7EDD2EA5-9F13-4CA3-AF87-2CD0E3743B91}" destId="{34E8D76D-A882-4B9C-943B-10A563EB9E57}" srcOrd="0" destOrd="3" presId="urn:microsoft.com/office/officeart/2005/8/layout/vList5"/>
    <dgm:cxn modelId="{2DD6AB3C-2DD7-4941-A9EB-2989B9A7B042}" type="presOf" srcId="{C5139C1E-CDFF-4BC4-A5CB-3391A1E761E7}" destId="{3FA827E7-1846-4148-866A-E2CF6EA62C72}" srcOrd="0" destOrd="0" presId="urn:microsoft.com/office/officeart/2005/8/layout/vList5"/>
    <dgm:cxn modelId="{1C00C5DB-2F8F-4A45-9B86-6DD548199B88}" type="presParOf" srcId="{B8A1EB05-4A34-4066-9723-8F4EA5C46CC5}" destId="{124D9407-C57A-41ED-BF51-3AD36F7DEE3B}" srcOrd="0" destOrd="0" presId="urn:microsoft.com/office/officeart/2005/8/layout/vList5"/>
    <dgm:cxn modelId="{EC3D1A15-9F9F-4436-958B-D7CA544CC61E}" type="presParOf" srcId="{124D9407-C57A-41ED-BF51-3AD36F7DEE3B}" destId="{A5BBA7CD-6675-479D-9ADC-35F9C87DB25A}" srcOrd="0" destOrd="0" presId="urn:microsoft.com/office/officeart/2005/8/layout/vList5"/>
    <dgm:cxn modelId="{68E35BE9-CA41-4696-90DE-6EDEC144E2D4}" type="presParOf" srcId="{124D9407-C57A-41ED-BF51-3AD36F7DEE3B}" destId="{34E8D76D-A882-4B9C-943B-10A563EB9E57}" srcOrd="1" destOrd="0" presId="urn:microsoft.com/office/officeart/2005/8/layout/vList5"/>
    <dgm:cxn modelId="{B5003A07-2DD4-432D-8A13-F04D89E238BC}" type="presParOf" srcId="{B8A1EB05-4A34-4066-9723-8F4EA5C46CC5}" destId="{27A21249-28ED-491D-81CF-CC666712D0EA}" srcOrd="1" destOrd="0" presId="urn:microsoft.com/office/officeart/2005/8/layout/vList5"/>
    <dgm:cxn modelId="{93F47E6F-5DBF-4BAD-B4E2-4D594194FA78}" type="presParOf" srcId="{B8A1EB05-4A34-4066-9723-8F4EA5C46CC5}" destId="{EC27616B-617E-4ABF-81D5-B2F5C0FAEC13}" srcOrd="2" destOrd="0" presId="urn:microsoft.com/office/officeart/2005/8/layout/vList5"/>
    <dgm:cxn modelId="{F9F6F740-394D-4387-A2A9-00160AC0DCDE}" type="presParOf" srcId="{EC27616B-617E-4ABF-81D5-B2F5C0FAEC13}" destId="{DF555D10-436F-404D-BAC7-CEED9FDD5651}" srcOrd="0" destOrd="0" presId="urn:microsoft.com/office/officeart/2005/8/layout/vList5"/>
    <dgm:cxn modelId="{A4672B1C-E1AD-4CF2-8C4B-B0244E4203A1}" type="presParOf" srcId="{EC27616B-617E-4ABF-81D5-B2F5C0FAEC13}" destId="{3FA827E7-1846-4148-866A-E2CF6EA62C72}" srcOrd="1" destOrd="0" presId="urn:microsoft.com/office/officeart/2005/8/layout/vList5"/>
    <dgm:cxn modelId="{D2AE1041-7D11-4068-94BB-25BB14D4772E}" type="presParOf" srcId="{B8A1EB05-4A34-4066-9723-8F4EA5C46CC5}" destId="{1205F42F-2D97-4E28-885A-5BC01219FF0E}" srcOrd="3" destOrd="0" presId="urn:microsoft.com/office/officeart/2005/8/layout/vList5"/>
    <dgm:cxn modelId="{3E023337-CAD1-4CB3-A530-3B2771803F44}" type="presParOf" srcId="{B8A1EB05-4A34-4066-9723-8F4EA5C46CC5}" destId="{F030EE5F-88EA-4BA1-A77A-71266020B981}" srcOrd="4" destOrd="0" presId="urn:microsoft.com/office/officeart/2005/8/layout/vList5"/>
    <dgm:cxn modelId="{D2432ACF-825D-461E-98BB-44F2EE8FBBA1}" type="presParOf" srcId="{F030EE5F-88EA-4BA1-A77A-71266020B981}" destId="{6B02889B-89DB-4809-B8C2-ED9178586441}" srcOrd="0" destOrd="0" presId="urn:microsoft.com/office/officeart/2005/8/layout/vList5"/>
    <dgm:cxn modelId="{00ED25B8-6039-46B4-9F03-565183C94B03}" type="presParOf" srcId="{F030EE5F-88EA-4BA1-A77A-71266020B981}" destId="{1559BA91-57E1-4C90-8573-0E12255BE9A8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701631D-D609-4C08-A737-FC9D518CB049}" type="doc">
      <dgm:prSet loTypeId="urn:microsoft.com/office/officeart/2005/8/layout/hList6" loCatId="list" qsTypeId="urn:microsoft.com/office/officeart/2005/8/quickstyle/simple5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75C6A3D9-C6C7-4CDD-82A7-2ACF4C437AC8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dirty="0">
              <a:solidFill>
                <a:srgbClr val="FF0000"/>
              </a:solidFill>
            </a:rPr>
            <a:t>Капитальный </a:t>
          </a:r>
          <a:r>
            <a:rPr lang="ru-RU" sz="1600" b="1" i="1" dirty="0" smtClean="0">
              <a:solidFill>
                <a:srgbClr val="FF0000"/>
              </a:solidFill>
            </a:rPr>
            <a:t>ремонт, </a:t>
          </a:r>
          <a:br>
            <a:rPr lang="ru-RU" sz="1600" b="1" i="1" dirty="0" smtClean="0">
              <a:solidFill>
                <a:srgbClr val="FF0000"/>
              </a:solidFill>
            </a:rPr>
          </a:br>
          <a:r>
            <a:rPr lang="ru-RU" sz="1600" b="1" i="1" dirty="0" smtClean="0">
              <a:solidFill>
                <a:srgbClr val="FF0000"/>
              </a:solidFill>
            </a:rPr>
            <a:t>млн. руб.</a:t>
          </a:r>
          <a:r>
            <a:rPr lang="ru-RU" sz="1600" b="0" dirty="0" smtClean="0">
              <a:solidFill>
                <a:srgbClr val="FF0000"/>
              </a:solidFill>
            </a:rPr>
            <a:t>  </a:t>
          </a:r>
          <a:endParaRPr lang="ru-RU" sz="1600" b="1" i="1" dirty="0">
            <a:solidFill>
              <a:srgbClr val="FF0000"/>
            </a:solidFill>
          </a:endParaRPr>
        </a:p>
      </dgm:t>
    </dgm:pt>
    <dgm:pt modelId="{85DBC5CE-A368-4563-B639-00CEE117AC0C}" type="parTrans" cxnId="{3995D3CF-F8BA-4C97-B16A-FD3D71801C09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45DFD0FC-B615-4AFC-B27C-334EA6CA4B41}" type="sibTrans" cxnId="{3995D3CF-F8BA-4C97-B16A-FD3D71801C09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D626B055-89A2-4057-8616-D2971CDE817F}">
      <dgm:prSet phldrT="[Текст]" custT="1"/>
      <dgm:spPr/>
      <dgm:t>
        <a:bodyPr/>
        <a:lstStyle/>
        <a:p>
          <a:pPr algn="l"/>
          <a:r>
            <a:rPr lang="ru-RU" sz="1600" b="1" i="1" dirty="0">
              <a:solidFill>
                <a:srgbClr val="FF0000"/>
              </a:solidFill>
            </a:rPr>
            <a:t>Приобретение </a:t>
          </a:r>
          <a:r>
            <a:rPr lang="ru-RU" sz="1600" b="1" i="1" dirty="0" smtClean="0">
              <a:solidFill>
                <a:srgbClr val="FF0000"/>
              </a:solidFill>
            </a:rPr>
            <a:t>медицинских объектов, млн. руб. </a:t>
          </a:r>
          <a:endParaRPr lang="ru-RU" sz="1600" b="1" i="1" dirty="0">
            <a:solidFill>
              <a:srgbClr val="FF0000"/>
            </a:solidFill>
          </a:endParaRPr>
        </a:p>
      </dgm:t>
    </dgm:pt>
    <dgm:pt modelId="{ACB8E5DF-15EB-45F7-9460-749345EAA4FE}" type="parTrans" cxnId="{0DB2F474-DB0E-4E6B-A222-F82DC1A8C347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979523F5-333A-4E28-B653-760742B1E0ED}" type="sibTrans" cxnId="{0DB2F474-DB0E-4E6B-A222-F82DC1A8C347}">
      <dgm:prSet/>
      <dgm:spPr/>
      <dgm:t>
        <a:bodyPr/>
        <a:lstStyle/>
        <a:p>
          <a:endParaRPr lang="ru-RU" sz="1600">
            <a:solidFill>
              <a:schemeClr val="bg1"/>
            </a:solidFill>
          </a:endParaRPr>
        </a:p>
      </dgm:t>
    </dgm:pt>
    <dgm:pt modelId="{42CCD3ED-E8B1-4E05-857A-911192D145E4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600" b="0" dirty="0"/>
        </a:p>
      </dgm:t>
    </dgm:pt>
    <dgm:pt modelId="{8AC03E28-8FC5-4CB2-A9C0-12145DCABDAB}" type="parTrans" cxnId="{40B396E9-76F1-4502-B45C-CFCE85D6E6DC}">
      <dgm:prSet/>
      <dgm:spPr/>
      <dgm:t>
        <a:bodyPr/>
        <a:lstStyle/>
        <a:p>
          <a:endParaRPr lang="ru-RU"/>
        </a:p>
      </dgm:t>
    </dgm:pt>
    <dgm:pt modelId="{665017BC-66EC-4BE5-B109-7E1661D00BC3}" type="sibTrans" cxnId="{40B396E9-76F1-4502-B45C-CFCE85D6E6DC}">
      <dgm:prSet/>
      <dgm:spPr/>
      <dgm:t>
        <a:bodyPr/>
        <a:lstStyle/>
        <a:p>
          <a:endParaRPr lang="ru-RU"/>
        </a:p>
      </dgm:t>
    </dgm:pt>
    <dgm:pt modelId="{9A43732A-C891-4888-893A-28E98A598BA2}">
      <dgm:prSet phldrT="[Текст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dirty="0" smtClean="0">
              <a:solidFill>
                <a:srgbClr val="FF0000"/>
              </a:solidFill>
            </a:rPr>
            <a:t>Строительство, реконструкция, млн. руб.</a:t>
          </a:r>
          <a:endParaRPr lang="ru-RU" sz="16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dirty="0">
            <a:solidFill>
              <a:srgbClr val="0000FF"/>
            </a:solidFill>
          </a:endParaRPr>
        </a:p>
      </dgm:t>
    </dgm:pt>
    <dgm:pt modelId="{808351BA-B771-4850-940D-F3ED824ABA6D}" type="sibTrans" cxnId="{D3E1FE8B-E65C-404E-B424-4FF20F3D77DF}">
      <dgm:prSet/>
      <dgm:spPr/>
      <dgm:t>
        <a:bodyPr/>
        <a:lstStyle/>
        <a:p>
          <a:endParaRPr lang="ru-RU"/>
        </a:p>
      </dgm:t>
    </dgm:pt>
    <dgm:pt modelId="{ABBC3DE6-7372-46B7-9E54-E39E2F68EB20}" type="parTrans" cxnId="{D3E1FE8B-E65C-404E-B424-4FF20F3D77DF}">
      <dgm:prSet/>
      <dgm:spPr/>
      <dgm:t>
        <a:bodyPr/>
        <a:lstStyle/>
        <a:p>
          <a:endParaRPr lang="ru-RU"/>
        </a:p>
      </dgm:t>
    </dgm:pt>
    <dgm:pt modelId="{BB54C1F1-A104-4B0B-8D1A-C4FE12E9B2B9}">
      <dgm:prSet phldrT="[Текст]" custT="1"/>
      <dgm:spPr/>
      <dgm:t>
        <a:bodyPr/>
        <a:lstStyle/>
        <a:p>
          <a:pPr algn="l"/>
          <a:endParaRPr lang="ru-RU" sz="1800" b="1" i="1" dirty="0">
            <a:solidFill>
              <a:srgbClr val="0000FF"/>
            </a:solidFill>
          </a:endParaRPr>
        </a:p>
      </dgm:t>
    </dgm:pt>
    <dgm:pt modelId="{B59FA73F-5A2A-4125-BC4E-782030E99490}" type="parTrans" cxnId="{21ECF7E4-D036-4350-91EA-208D6C28ABD2}">
      <dgm:prSet/>
      <dgm:spPr/>
      <dgm:t>
        <a:bodyPr/>
        <a:lstStyle/>
        <a:p>
          <a:endParaRPr lang="ru-RU"/>
        </a:p>
      </dgm:t>
    </dgm:pt>
    <dgm:pt modelId="{BB8EDB91-C40B-48D3-B7DB-B0748BD50777}" type="sibTrans" cxnId="{21ECF7E4-D036-4350-91EA-208D6C28ABD2}">
      <dgm:prSet/>
      <dgm:spPr/>
      <dgm:t>
        <a:bodyPr/>
        <a:lstStyle/>
        <a:p>
          <a:endParaRPr lang="ru-RU"/>
        </a:p>
      </dgm:t>
    </dgm:pt>
    <dgm:pt modelId="{4284D2D1-E358-45AC-8521-92BFC87C1B6D}">
      <dgm:prSet phldrT="[Текст]" custT="1"/>
      <dgm:spPr/>
      <dgm:t>
        <a:bodyPr/>
        <a:lstStyle/>
        <a:p>
          <a:pPr algn="l"/>
          <a:endParaRPr lang="ru-RU" sz="1800" b="1" i="1" dirty="0">
            <a:solidFill>
              <a:srgbClr val="0000FF"/>
            </a:solidFill>
          </a:endParaRPr>
        </a:p>
      </dgm:t>
    </dgm:pt>
    <dgm:pt modelId="{D15D317E-9A86-4FCE-AEC0-BDD5B75C5F1C}" type="parTrans" cxnId="{393AF97C-5D80-44B5-ACB6-E8C0885E9975}">
      <dgm:prSet/>
      <dgm:spPr/>
      <dgm:t>
        <a:bodyPr/>
        <a:lstStyle/>
        <a:p>
          <a:endParaRPr lang="ru-RU"/>
        </a:p>
      </dgm:t>
    </dgm:pt>
    <dgm:pt modelId="{FB75EBFC-60CC-43DE-9E18-8C97518D4F7B}" type="sibTrans" cxnId="{393AF97C-5D80-44B5-ACB6-E8C0885E9975}">
      <dgm:prSet/>
      <dgm:spPr/>
      <dgm:t>
        <a:bodyPr/>
        <a:lstStyle/>
        <a:p>
          <a:endParaRPr lang="ru-RU"/>
        </a:p>
      </dgm:t>
    </dgm:pt>
    <dgm:pt modelId="{AE484E15-64EC-4154-991C-BDF72555B7A5}">
      <dgm:prSet phldrT="[Текст]" custT="1"/>
      <dgm:spPr/>
      <dgm:t>
        <a:bodyPr/>
        <a:lstStyle/>
        <a:p>
          <a:pPr algn="l"/>
          <a:endParaRPr lang="ru-RU" sz="1800" b="1" i="1" dirty="0">
            <a:solidFill>
              <a:srgbClr val="0000FF"/>
            </a:solidFill>
          </a:endParaRPr>
        </a:p>
      </dgm:t>
    </dgm:pt>
    <dgm:pt modelId="{ABEC9E71-B5CD-4730-A20C-B5F175380D32}" type="parTrans" cxnId="{38367A0F-F567-4A70-BD0E-ED3F05FB7DB8}">
      <dgm:prSet/>
      <dgm:spPr/>
      <dgm:t>
        <a:bodyPr/>
        <a:lstStyle/>
        <a:p>
          <a:endParaRPr lang="ru-RU"/>
        </a:p>
      </dgm:t>
    </dgm:pt>
    <dgm:pt modelId="{3F69614C-A033-4E0C-9446-50FC6621964F}" type="sibTrans" cxnId="{38367A0F-F567-4A70-BD0E-ED3F05FB7DB8}">
      <dgm:prSet/>
      <dgm:spPr/>
      <dgm:t>
        <a:bodyPr/>
        <a:lstStyle/>
        <a:p>
          <a:endParaRPr lang="ru-RU"/>
        </a:p>
      </dgm:t>
    </dgm:pt>
    <dgm:pt modelId="{02ADE68F-73E0-404A-B120-DF605BF7C124}">
      <dgm:prSet phldrT="[Текст]" custT="1"/>
      <dgm:spPr/>
      <dgm:t>
        <a:bodyPr/>
        <a:lstStyle/>
        <a:p>
          <a:pPr algn="l"/>
          <a:endParaRPr lang="ru-RU" sz="1800" b="1" i="1" dirty="0">
            <a:solidFill>
              <a:srgbClr val="0000FF"/>
            </a:solidFill>
          </a:endParaRPr>
        </a:p>
      </dgm:t>
    </dgm:pt>
    <dgm:pt modelId="{E0E0775B-A9CA-466D-81D4-A218BEFAB88B}" type="parTrans" cxnId="{BCB08D0B-161D-459C-839C-6F0116DE625D}">
      <dgm:prSet/>
      <dgm:spPr/>
      <dgm:t>
        <a:bodyPr/>
        <a:lstStyle/>
        <a:p>
          <a:endParaRPr lang="ru-RU"/>
        </a:p>
      </dgm:t>
    </dgm:pt>
    <dgm:pt modelId="{983B71F7-CCFC-47D6-BF45-BB10848BA406}" type="sibTrans" cxnId="{BCB08D0B-161D-459C-839C-6F0116DE625D}">
      <dgm:prSet/>
      <dgm:spPr/>
      <dgm:t>
        <a:bodyPr/>
        <a:lstStyle/>
        <a:p>
          <a:endParaRPr lang="ru-RU"/>
        </a:p>
      </dgm:t>
    </dgm:pt>
    <dgm:pt modelId="{D4A834C9-14EF-4B41-ABAD-9557A7D4D68C}" type="pres">
      <dgm:prSet presAssocID="{E701631D-D609-4C08-A737-FC9D518CB04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468AC5-C7D4-4F58-87A2-F8485D24F911}" type="pres">
      <dgm:prSet presAssocID="{75C6A3D9-C6C7-4CDD-82A7-2ACF4C437AC8}" presName="node" presStyleLbl="node1" presStyleIdx="0" presStyleCnt="3" custScaleX="107886" custLinFactNeighborX="18415" custLinFactNeighborY="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0B8B0F-FBFD-4A3B-9BC4-8FC1FA01CF53}" type="pres">
      <dgm:prSet presAssocID="{45DFD0FC-B615-4AFC-B27C-334EA6CA4B41}" presName="sibTrans" presStyleCnt="0"/>
      <dgm:spPr/>
    </dgm:pt>
    <dgm:pt modelId="{6ADD621F-C17B-4F5A-BF44-8EB954CF8608}" type="pres">
      <dgm:prSet presAssocID="{9A43732A-C891-4888-893A-28E98A598BA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12187-7EC4-4EB7-A13A-322E2A5C1778}" type="pres">
      <dgm:prSet presAssocID="{808351BA-B771-4850-940D-F3ED824ABA6D}" presName="sibTrans" presStyleCnt="0"/>
      <dgm:spPr/>
    </dgm:pt>
    <dgm:pt modelId="{06418AE6-A766-4BD9-82E4-2688D96ECEC8}" type="pres">
      <dgm:prSet presAssocID="{D626B055-89A2-4057-8616-D2971CDE817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3C9495-7744-4EB7-93BD-39E0A07D430E}" type="presOf" srcId="{D626B055-89A2-4057-8616-D2971CDE817F}" destId="{06418AE6-A766-4BD9-82E4-2688D96ECEC8}" srcOrd="0" destOrd="0" presId="urn:microsoft.com/office/officeart/2005/8/layout/hList6"/>
    <dgm:cxn modelId="{79BAD166-BFD2-4406-9239-EB08FC821C52}" type="presOf" srcId="{9A43732A-C891-4888-893A-28E98A598BA2}" destId="{6ADD621F-C17B-4F5A-BF44-8EB954CF8608}" srcOrd="0" destOrd="0" presId="urn:microsoft.com/office/officeart/2005/8/layout/hList6"/>
    <dgm:cxn modelId="{0DB2F474-DB0E-4E6B-A222-F82DC1A8C347}" srcId="{E701631D-D609-4C08-A737-FC9D518CB049}" destId="{D626B055-89A2-4057-8616-D2971CDE817F}" srcOrd="2" destOrd="0" parTransId="{ACB8E5DF-15EB-45F7-9460-749345EAA4FE}" sibTransId="{979523F5-333A-4E28-B653-760742B1E0ED}"/>
    <dgm:cxn modelId="{4566DBFB-8617-4F16-A90F-61D509524147}" type="presOf" srcId="{75C6A3D9-C6C7-4CDD-82A7-2ACF4C437AC8}" destId="{21468AC5-C7D4-4F58-87A2-F8485D24F911}" srcOrd="0" destOrd="0" presId="urn:microsoft.com/office/officeart/2005/8/layout/hList6"/>
    <dgm:cxn modelId="{C9A65270-0696-4B5A-8C04-768A696BB72F}" type="presOf" srcId="{BB54C1F1-A104-4B0B-8D1A-C4FE12E9B2B9}" destId="{06418AE6-A766-4BD9-82E4-2688D96ECEC8}" srcOrd="0" destOrd="4" presId="urn:microsoft.com/office/officeart/2005/8/layout/hList6"/>
    <dgm:cxn modelId="{7945C460-BB55-4EA6-B44C-BD88F99A89FE}" type="presOf" srcId="{02ADE68F-73E0-404A-B120-DF605BF7C124}" destId="{06418AE6-A766-4BD9-82E4-2688D96ECEC8}" srcOrd="0" destOrd="3" presId="urn:microsoft.com/office/officeart/2005/8/layout/hList6"/>
    <dgm:cxn modelId="{BCB08D0B-161D-459C-839C-6F0116DE625D}" srcId="{D626B055-89A2-4057-8616-D2971CDE817F}" destId="{02ADE68F-73E0-404A-B120-DF605BF7C124}" srcOrd="2" destOrd="0" parTransId="{E0E0775B-A9CA-466D-81D4-A218BEFAB88B}" sibTransId="{983B71F7-CCFC-47D6-BF45-BB10848BA406}"/>
    <dgm:cxn modelId="{953CB09B-8C35-4124-9DB3-EFF9AAEB8527}" type="presOf" srcId="{E701631D-D609-4C08-A737-FC9D518CB049}" destId="{D4A834C9-14EF-4B41-ABAD-9557A7D4D68C}" srcOrd="0" destOrd="0" presId="urn:microsoft.com/office/officeart/2005/8/layout/hList6"/>
    <dgm:cxn modelId="{21ECF7E4-D036-4350-91EA-208D6C28ABD2}" srcId="{D626B055-89A2-4057-8616-D2971CDE817F}" destId="{BB54C1F1-A104-4B0B-8D1A-C4FE12E9B2B9}" srcOrd="3" destOrd="0" parTransId="{B59FA73F-5A2A-4125-BC4E-782030E99490}" sibTransId="{BB8EDB91-C40B-48D3-B7DB-B0748BD50777}"/>
    <dgm:cxn modelId="{D3E1FE8B-E65C-404E-B424-4FF20F3D77DF}" srcId="{E701631D-D609-4C08-A737-FC9D518CB049}" destId="{9A43732A-C891-4888-893A-28E98A598BA2}" srcOrd="1" destOrd="0" parTransId="{ABBC3DE6-7372-46B7-9E54-E39E2F68EB20}" sibTransId="{808351BA-B771-4850-940D-F3ED824ABA6D}"/>
    <dgm:cxn modelId="{3995D3CF-F8BA-4C97-B16A-FD3D71801C09}" srcId="{E701631D-D609-4C08-A737-FC9D518CB049}" destId="{75C6A3D9-C6C7-4CDD-82A7-2ACF4C437AC8}" srcOrd="0" destOrd="0" parTransId="{85DBC5CE-A368-4563-B639-00CEE117AC0C}" sibTransId="{45DFD0FC-B615-4AFC-B27C-334EA6CA4B41}"/>
    <dgm:cxn modelId="{40B396E9-76F1-4502-B45C-CFCE85D6E6DC}" srcId="{75C6A3D9-C6C7-4CDD-82A7-2ACF4C437AC8}" destId="{42CCD3ED-E8B1-4E05-857A-911192D145E4}" srcOrd="0" destOrd="0" parTransId="{8AC03E28-8FC5-4CB2-A9C0-12145DCABDAB}" sibTransId="{665017BC-66EC-4BE5-B109-7E1661D00BC3}"/>
    <dgm:cxn modelId="{38367A0F-F567-4A70-BD0E-ED3F05FB7DB8}" srcId="{D626B055-89A2-4057-8616-D2971CDE817F}" destId="{AE484E15-64EC-4154-991C-BDF72555B7A5}" srcOrd="1" destOrd="0" parTransId="{ABEC9E71-B5CD-4730-A20C-B5F175380D32}" sibTransId="{3F69614C-A033-4E0C-9446-50FC6621964F}"/>
    <dgm:cxn modelId="{393AF97C-5D80-44B5-ACB6-E8C0885E9975}" srcId="{D626B055-89A2-4057-8616-D2971CDE817F}" destId="{4284D2D1-E358-45AC-8521-92BFC87C1B6D}" srcOrd="0" destOrd="0" parTransId="{D15D317E-9A86-4FCE-AEC0-BDD5B75C5F1C}" sibTransId="{FB75EBFC-60CC-43DE-9E18-8C97518D4F7B}"/>
    <dgm:cxn modelId="{EFD0F091-ABA2-44ED-928C-A8BC01A50A79}" type="presOf" srcId="{4284D2D1-E358-45AC-8521-92BFC87C1B6D}" destId="{06418AE6-A766-4BD9-82E4-2688D96ECEC8}" srcOrd="0" destOrd="1" presId="urn:microsoft.com/office/officeart/2005/8/layout/hList6"/>
    <dgm:cxn modelId="{488727DB-A5A9-4243-B56A-2E05FE86A594}" type="presOf" srcId="{AE484E15-64EC-4154-991C-BDF72555B7A5}" destId="{06418AE6-A766-4BD9-82E4-2688D96ECEC8}" srcOrd="0" destOrd="2" presId="urn:microsoft.com/office/officeart/2005/8/layout/hList6"/>
    <dgm:cxn modelId="{53860559-2D28-4591-9E67-15BD05780ABE}" type="presOf" srcId="{42CCD3ED-E8B1-4E05-857A-911192D145E4}" destId="{21468AC5-C7D4-4F58-87A2-F8485D24F911}" srcOrd="0" destOrd="1" presId="urn:microsoft.com/office/officeart/2005/8/layout/hList6"/>
    <dgm:cxn modelId="{3D6AA0AD-BFA1-4493-9829-7DCA7A947917}" type="presParOf" srcId="{D4A834C9-14EF-4B41-ABAD-9557A7D4D68C}" destId="{21468AC5-C7D4-4F58-87A2-F8485D24F911}" srcOrd="0" destOrd="0" presId="urn:microsoft.com/office/officeart/2005/8/layout/hList6"/>
    <dgm:cxn modelId="{2998DD8D-BF40-4170-B70B-F1841DC90ABD}" type="presParOf" srcId="{D4A834C9-14EF-4B41-ABAD-9557A7D4D68C}" destId="{FB0B8B0F-FBFD-4A3B-9BC4-8FC1FA01CF53}" srcOrd="1" destOrd="0" presId="urn:microsoft.com/office/officeart/2005/8/layout/hList6"/>
    <dgm:cxn modelId="{83F8997C-1294-4E78-B488-FDFA8EFEB9B9}" type="presParOf" srcId="{D4A834C9-14EF-4B41-ABAD-9557A7D4D68C}" destId="{6ADD621F-C17B-4F5A-BF44-8EB954CF8608}" srcOrd="2" destOrd="0" presId="urn:microsoft.com/office/officeart/2005/8/layout/hList6"/>
    <dgm:cxn modelId="{602F1460-2CDB-4ABD-B17F-4183B0CED5B4}" type="presParOf" srcId="{D4A834C9-14EF-4B41-ABAD-9557A7D4D68C}" destId="{D7712187-7EC4-4EB7-A13A-322E2A5C1778}" srcOrd="3" destOrd="0" presId="urn:microsoft.com/office/officeart/2005/8/layout/hList6"/>
    <dgm:cxn modelId="{73C09831-C246-4919-A2E0-BF50DC845830}" type="presParOf" srcId="{D4A834C9-14EF-4B41-ABAD-9557A7D4D68C}" destId="{06418AE6-A766-4BD9-82E4-2688D96ECEC8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1BDE419-97A5-40F8-9520-1083A4E5B3FF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C86F29-DF96-43FB-BCF1-4487E4FC0742}">
      <dgm:prSet phldrT="[Текст]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dirty="0" smtClean="0"/>
            <a:t>Планирование строительства жилых комплексов с помещениями для размещения амбулаторно-поликлинических подразделений </a:t>
          </a:r>
          <a:endParaRPr lang="ru-RU" b="1" dirty="0"/>
        </a:p>
      </dgm:t>
    </dgm:pt>
    <dgm:pt modelId="{E7598D3A-235B-4DAB-A6CD-D2F8013C64C0}" type="parTrans" cxnId="{202B12F2-5DD0-467C-B1B8-737D259FB66E}">
      <dgm:prSet/>
      <dgm:spPr/>
      <dgm:t>
        <a:bodyPr/>
        <a:lstStyle/>
        <a:p>
          <a:endParaRPr lang="ru-RU"/>
        </a:p>
      </dgm:t>
    </dgm:pt>
    <dgm:pt modelId="{3610BC13-A4BE-4274-B600-FFA7F5DD75AB}" type="sibTrans" cxnId="{202B12F2-5DD0-467C-B1B8-737D259FB66E}">
      <dgm:prSet/>
      <dgm:spPr/>
      <dgm:t>
        <a:bodyPr/>
        <a:lstStyle/>
        <a:p>
          <a:endParaRPr lang="ru-RU"/>
        </a:p>
      </dgm:t>
    </dgm:pt>
    <dgm:pt modelId="{6FD32321-EA7F-4058-A806-DFC4698EF17C}">
      <dgm:prSet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b="1" dirty="0" smtClean="0"/>
            <a:t>Выделение мэрией г. Иркутска помещений для размещения филиалов медучреждений (на период строительства)</a:t>
          </a:r>
          <a:endParaRPr lang="ru-RU" dirty="0"/>
        </a:p>
      </dgm:t>
    </dgm:pt>
    <dgm:pt modelId="{5627F7B8-A7E4-4A1E-B5B5-67B5FA4EEEAC}" type="parTrans" cxnId="{2392C4FF-B817-4E5D-96CD-53C17BE7621B}">
      <dgm:prSet/>
      <dgm:spPr/>
      <dgm:t>
        <a:bodyPr/>
        <a:lstStyle/>
        <a:p>
          <a:endParaRPr lang="ru-RU"/>
        </a:p>
      </dgm:t>
    </dgm:pt>
    <dgm:pt modelId="{FB026FF2-9288-44ED-9B99-2D960D3F4DCB}" type="sibTrans" cxnId="{2392C4FF-B817-4E5D-96CD-53C17BE7621B}">
      <dgm:prSet/>
      <dgm:spPr/>
      <dgm:t>
        <a:bodyPr/>
        <a:lstStyle/>
        <a:p>
          <a:endParaRPr lang="ru-RU"/>
        </a:p>
      </dgm:t>
    </dgm:pt>
    <dgm:pt modelId="{3CC55025-739A-46EF-B77C-53E847C9934F}" type="pres">
      <dgm:prSet presAssocID="{D1BDE419-97A5-40F8-9520-1083A4E5B3FF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9FDC433-65AB-4C02-B91B-65B0CE09852C}" type="pres">
      <dgm:prSet presAssocID="{9EC86F29-DF96-43FB-BCF1-4487E4FC0742}" presName="Accent2" presStyleCnt="0"/>
      <dgm:spPr/>
    </dgm:pt>
    <dgm:pt modelId="{9FFF7CD9-7066-41AA-9EBA-F6195973106F}" type="pres">
      <dgm:prSet presAssocID="{9EC86F29-DF96-43FB-BCF1-4487E4FC0742}" presName="Accent" presStyleLbl="node1" presStyleIdx="0" presStyleCnt="2"/>
      <dgm:spPr/>
    </dgm:pt>
    <dgm:pt modelId="{5FB0B9D2-4E0D-4A06-B7C1-52F6497DF7F9}" type="pres">
      <dgm:prSet presAssocID="{9EC86F29-DF96-43FB-BCF1-4487E4FC0742}" presName="ParentBackground2" presStyleCnt="0"/>
      <dgm:spPr/>
    </dgm:pt>
    <dgm:pt modelId="{483C3EB6-741A-43E6-B8CD-CD308FEEC53A}" type="pres">
      <dgm:prSet presAssocID="{9EC86F29-DF96-43FB-BCF1-4487E4FC0742}" presName="ParentBackground" presStyleLbl="fgAcc1" presStyleIdx="0" presStyleCnt="2"/>
      <dgm:spPr/>
      <dgm:t>
        <a:bodyPr/>
        <a:lstStyle/>
        <a:p>
          <a:endParaRPr lang="ru-RU"/>
        </a:p>
      </dgm:t>
    </dgm:pt>
    <dgm:pt modelId="{F4068E37-F341-42C7-A912-3DE04FC1EC5D}" type="pres">
      <dgm:prSet presAssocID="{9EC86F29-DF96-43FB-BCF1-4487E4FC0742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C00574-9942-4E5D-90D4-28BA94C095AE}" type="pres">
      <dgm:prSet presAssocID="{6FD32321-EA7F-4058-A806-DFC4698EF17C}" presName="Accent1" presStyleCnt="0"/>
      <dgm:spPr/>
    </dgm:pt>
    <dgm:pt modelId="{32ABD1E3-63C3-4AE4-8012-7CF3384A963A}" type="pres">
      <dgm:prSet presAssocID="{6FD32321-EA7F-4058-A806-DFC4698EF17C}" presName="Accent" presStyleLbl="node1" presStyleIdx="1" presStyleCnt="2"/>
      <dgm:spPr/>
    </dgm:pt>
    <dgm:pt modelId="{83C0AF62-117B-456A-B141-47D6AA2B6E4F}" type="pres">
      <dgm:prSet presAssocID="{6FD32321-EA7F-4058-A806-DFC4698EF17C}" presName="ParentBackground1" presStyleCnt="0"/>
      <dgm:spPr/>
    </dgm:pt>
    <dgm:pt modelId="{EC6A3041-0B17-4559-9A85-DA3EEE2FFA44}" type="pres">
      <dgm:prSet presAssocID="{6FD32321-EA7F-4058-A806-DFC4698EF17C}" presName="ParentBackground" presStyleLbl="fgAcc1" presStyleIdx="1" presStyleCnt="2"/>
      <dgm:spPr/>
      <dgm:t>
        <a:bodyPr/>
        <a:lstStyle/>
        <a:p>
          <a:endParaRPr lang="ru-RU"/>
        </a:p>
      </dgm:t>
    </dgm:pt>
    <dgm:pt modelId="{0F8AB016-4819-47DC-8E43-E6D4A56E86E1}" type="pres">
      <dgm:prSet presAssocID="{6FD32321-EA7F-4058-A806-DFC4698EF17C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55831B-6707-426E-B62F-389F72D2D4D2}" type="presOf" srcId="{9EC86F29-DF96-43FB-BCF1-4487E4FC0742}" destId="{F4068E37-F341-42C7-A912-3DE04FC1EC5D}" srcOrd="1" destOrd="0" presId="urn:microsoft.com/office/officeart/2011/layout/CircleProcess"/>
    <dgm:cxn modelId="{DFCAC7E7-0CFD-459E-B4AB-79B73F683E84}" type="presOf" srcId="{6FD32321-EA7F-4058-A806-DFC4698EF17C}" destId="{0F8AB016-4819-47DC-8E43-E6D4A56E86E1}" srcOrd="1" destOrd="0" presId="urn:microsoft.com/office/officeart/2011/layout/CircleProcess"/>
    <dgm:cxn modelId="{704F6113-4CFB-42D7-98DE-4193E7BBA3D1}" type="presOf" srcId="{9EC86F29-DF96-43FB-BCF1-4487E4FC0742}" destId="{483C3EB6-741A-43E6-B8CD-CD308FEEC53A}" srcOrd="0" destOrd="0" presId="urn:microsoft.com/office/officeart/2011/layout/CircleProcess"/>
    <dgm:cxn modelId="{9A9C052E-04EE-40AD-B040-CB4D1F424363}" type="presOf" srcId="{D1BDE419-97A5-40F8-9520-1083A4E5B3FF}" destId="{3CC55025-739A-46EF-B77C-53E847C9934F}" srcOrd="0" destOrd="0" presId="urn:microsoft.com/office/officeart/2011/layout/CircleProcess"/>
    <dgm:cxn modelId="{BE7209A6-A4B3-4267-923F-CD0D56A1E020}" type="presOf" srcId="{6FD32321-EA7F-4058-A806-DFC4698EF17C}" destId="{EC6A3041-0B17-4559-9A85-DA3EEE2FFA44}" srcOrd="0" destOrd="0" presId="urn:microsoft.com/office/officeart/2011/layout/CircleProcess"/>
    <dgm:cxn modelId="{202B12F2-5DD0-467C-B1B8-737D259FB66E}" srcId="{D1BDE419-97A5-40F8-9520-1083A4E5B3FF}" destId="{9EC86F29-DF96-43FB-BCF1-4487E4FC0742}" srcOrd="1" destOrd="0" parTransId="{E7598D3A-235B-4DAB-A6CD-D2F8013C64C0}" sibTransId="{3610BC13-A4BE-4274-B600-FFA7F5DD75AB}"/>
    <dgm:cxn modelId="{2392C4FF-B817-4E5D-96CD-53C17BE7621B}" srcId="{D1BDE419-97A5-40F8-9520-1083A4E5B3FF}" destId="{6FD32321-EA7F-4058-A806-DFC4698EF17C}" srcOrd="0" destOrd="0" parTransId="{5627F7B8-A7E4-4A1E-B5B5-67B5FA4EEEAC}" sibTransId="{FB026FF2-9288-44ED-9B99-2D960D3F4DCB}"/>
    <dgm:cxn modelId="{2D57E13A-9088-4289-929A-DE83F7A75621}" type="presParOf" srcId="{3CC55025-739A-46EF-B77C-53E847C9934F}" destId="{D9FDC433-65AB-4C02-B91B-65B0CE09852C}" srcOrd="0" destOrd="0" presId="urn:microsoft.com/office/officeart/2011/layout/CircleProcess"/>
    <dgm:cxn modelId="{DFB98148-B4B1-49A6-9663-BA60277784F2}" type="presParOf" srcId="{D9FDC433-65AB-4C02-B91B-65B0CE09852C}" destId="{9FFF7CD9-7066-41AA-9EBA-F6195973106F}" srcOrd="0" destOrd="0" presId="urn:microsoft.com/office/officeart/2011/layout/CircleProcess"/>
    <dgm:cxn modelId="{41C5AB2D-7906-447F-B897-0D74B44E4B71}" type="presParOf" srcId="{3CC55025-739A-46EF-B77C-53E847C9934F}" destId="{5FB0B9D2-4E0D-4A06-B7C1-52F6497DF7F9}" srcOrd="1" destOrd="0" presId="urn:microsoft.com/office/officeart/2011/layout/CircleProcess"/>
    <dgm:cxn modelId="{8927E416-E875-4E8A-8561-E907F008F203}" type="presParOf" srcId="{5FB0B9D2-4E0D-4A06-B7C1-52F6497DF7F9}" destId="{483C3EB6-741A-43E6-B8CD-CD308FEEC53A}" srcOrd="0" destOrd="0" presId="urn:microsoft.com/office/officeart/2011/layout/CircleProcess"/>
    <dgm:cxn modelId="{A7E038AA-9ED0-4C97-9ED5-FA4C9C6A9B2E}" type="presParOf" srcId="{3CC55025-739A-46EF-B77C-53E847C9934F}" destId="{F4068E37-F341-42C7-A912-3DE04FC1EC5D}" srcOrd="2" destOrd="0" presId="urn:microsoft.com/office/officeart/2011/layout/CircleProcess"/>
    <dgm:cxn modelId="{B1256C10-3351-4415-8478-9765FBED6CC9}" type="presParOf" srcId="{3CC55025-739A-46EF-B77C-53E847C9934F}" destId="{A3C00574-9942-4E5D-90D4-28BA94C095AE}" srcOrd="3" destOrd="0" presId="urn:microsoft.com/office/officeart/2011/layout/CircleProcess"/>
    <dgm:cxn modelId="{8953B9A2-53AA-4BF1-8DF6-3662703BD2FB}" type="presParOf" srcId="{A3C00574-9942-4E5D-90D4-28BA94C095AE}" destId="{32ABD1E3-63C3-4AE4-8012-7CF3384A963A}" srcOrd="0" destOrd="0" presId="urn:microsoft.com/office/officeart/2011/layout/CircleProcess"/>
    <dgm:cxn modelId="{620F109F-FB5A-4E3D-9503-DBFB8AF03CC5}" type="presParOf" srcId="{3CC55025-739A-46EF-B77C-53E847C9934F}" destId="{83C0AF62-117B-456A-B141-47D6AA2B6E4F}" srcOrd="4" destOrd="0" presId="urn:microsoft.com/office/officeart/2011/layout/CircleProcess"/>
    <dgm:cxn modelId="{082F6A86-7F8B-4B79-B7CB-D8487CDCA99D}" type="presParOf" srcId="{83C0AF62-117B-456A-B141-47D6AA2B6E4F}" destId="{EC6A3041-0B17-4559-9A85-DA3EEE2FFA44}" srcOrd="0" destOrd="0" presId="urn:microsoft.com/office/officeart/2011/layout/CircleProcess"/>
    <dgm:cxn modelId="{DA6358E1-B01E-44D4-A40D-2DD28F921D04}" type="presParOf" srcId="{3CC55025-739A-46EF-B77C-53E847C9934F}" destId="{0F8AB016-4819-47DC-8E43-E6D4A56E86E1}" srcOrd="5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E8D76D-A882-4B9C-943B-10A563EB9E57}">
      <dsp:nvSpPr>
        <dsp:cNvPr id="0" name=""/>
        <dsp:cNvSpPr/>
      </dsp:nvSpPr>
      <dsp:spPr>
        <a:xfrm rot="5400000">
          <a:off x="4367790" y="-1258360"/>
          <a:ext cx="2333856" cy="520914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больничных учреждений — 76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амбулаторно-поликлинических — 21 (их мощность 57,5 тыс. посещений в смену)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средних медицинских образовательных организаций — 10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иных медицинских организаций — 36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высших медицинских образовательных организаций — 2 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30146" y="293213"/>
        <a:ext cx="5095217" cy="2105998"/>
      </dsp:txXfrm>
    </dsp:sp>
    <dsp:sp modelId="{A5BBA7CD-6675-479D-9ADC-35F9C87DB25A}">
      <dsp:nvSpPr>
        <dsp:cNvPr id="0" name=""/>
        <dsp:cNvSpPr/>
      </dsp:nvSpPr>
      <dsp:spPr>
        <a:xfrm>
          <a:off x="82356" y="18311"/>
          <a:ext cx="2930145" cy="268847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Медицинских организаций, </a:t>
          </a:r>
          <a:b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</a:b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всего — 143, в т. ч.: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13597" y="149552"/>
        <a:ext cx="2667663" cy="2425997"/>
      </dsp:txXfrm>
    </dsp:sp>
    <dsp:sp modelId="{3FA827E7-1846-4148-866A-E2CF6EA62C72}">
      <dsp:nvSpPr>
        <dsp:cNvPr id="0" name=""/>
        <dsp:cNvSpPr/>
      </dsp:nvSpPr>
      <dsp:spPr>
        <a:xfrm rot="5400000">
          <a:off x="5015681" y="838185"/>
          <a:ext cx="1048893" cy="5214238"/>
        </a:xfrm>
        <a:prstGeom prst="round2Same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круглосуточных стационаров — 21,4 тыс. 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33009" y="2972061"/>
        <a:ext cx="5163035" cy="946487"/>
      </dsp:txXfrm>
    </dsp:sp>
    <dsp:sp modelId="{DF555D10-436F-404D-BAC7-CEED9FDD5651}">
      <dsp:nvSpPr>
        <dsp:cNvPr id="0" name=""/>
        <dsp:cNvSpPr/>
      </dsp:nvSpPr>
      <dsp:spPr>
        <a:xfrm>
          <a:off x="82332" y="2801176"/>
          <a:ext cx="2933009" cy="1291572"/>
        </a:xfrm>
        <a:prstGeom prst="round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Больничных коек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5381" y="2864225"/>
        <a:ext cx="2806911" cy="1165474"/>
      </dsp:txXfrm>
    </dsp:sp>
    <dsp:sp modelId="{1559BA91-57E1-4C90-8573-0E12255BE9A8}">
      <dsp:nvSpPr>
        <dsp:cNvPr id="0" name=""/>
        <dsp:cNvSpPr/>
      </dsp:nvSpPr>
      <dsp:spPr>
        <a:xfrm rot="5400000">
          <a:off x="4859753" y="2407971"/>
          <a:ext cx="1360750" cy="5214238"/>
        </a:xfrm>
        <a:prstGeom prst="round2Same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врачей — 8,8 тыс. чел.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среднего медицинского персонала — 22,3 тыс. чел.</a:t>
          </a:r>
        </a:p>
        <a:p>
          <a:pPr lvl="1" algn="l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Char char="••"/>
          </a:pP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 rot="-5400000">
        <a:off x="2933009" y="4401141"/>
        <a:ext cx="5147812" cy="1227898"/>
      </dsp:txXfrm>
    </dsp:sp>
    <dsp:sp modelId="{6B02889B-89DB-4809-B8C2-ED9178586441}">
      <dsp:nvSpPr>
        <dsp:cNvPr id="0" name=""/>
        <dsp:cNvSpPr/>
      </dsp:nvSpPr>
      <dsp:spPr>
        <a:xfrm>
          <a:off x="82332" y="4202129"/>
          <a:ext cx="2933009" cy="1629870"/>
        </a:xfrm>
        <a:prstGeom prst="round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Численность медицинского персонала</a:t>
          </a:r>
          <a:endParaRPr lang="ru-RU" sz="18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61896" y="4281693"/>
        <a:ext cx="2773881" cy="14707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468AC5-C7D4-4F58-87A2-F8485D24F911}">
      <dsp:nvSpPr>
        <dsp:cNvPr id="0" name=""/>
        <dsp:cNvSpPr/>
      </dsp:nvSpPr>
      <dsp:spPr>
        <a:xfrm rot="16200000">
          <a:off x="-1474380" y="1513553"/>
          <a:ext cx="5937091" cy="2909983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kern="1200" dirty="0">
              <a:solidFill>
                <a:srgbClr val="FF0000"/>
              </a:solidFill>
            </a:rPr>
            <a:t>Капитальный </a:t>
          </a:r>
          <a:r>
            <a:rPr lang="ru-RU" sz="1600" b="1" i="1" kern="1200" dirty="0" smtClean="0">
              <a:solidFill>
                <a:srgbClr val="FF0000"/>
              </a:solidFill>
            </a:rPr>
            <a:t>ремонт, </a:t>
          </a:r>
          <a:br>
            <a:rPr lang="ru-RU" sz="1600" b="1" i="1" kern="1200" dirty="0" smtClean="0">
              <a:solidFill>
                <a:srgbClr val="FF0000"/>
              </a:solidFill>
            </a:rPr>
          </a:br>
          <a:r>
            <a:rPr lang="ru-RU" sz="1600" b="1" i="1" kern="1200" dirty="0" smtClean="0">
              <a:solidFill>
                <a:srgbClr val="FF0000"/>
              </a:solidFill>
            </a:rPr>
            <a:t>млн. руб.</a:t>
          </a:r>
          <a:r>
            <a:rPr lang="ru-RU" sz="1600" b="0" kern="1200" dirty="0" smtClean="0">
              <a:solidFill>
                <a:srgbClr val="FF0000"/>
              </a:solidFill>
            </a:rPr>
            <a:t>  </a:t>
          </a:r>
          <a:endParaRPr lang="ru-RU" sz="1600" b="1" i="1" kern="1200" dirty="0">
            <a:solidFill>
              <a:srgbClr val="FF0000"/>
            </a:solidFill>
          </a:endParaRPr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ru-RU" sz="1600" b="0" kern="1200" dirty="0"/>
        </a:p>
      </dsp:txBody>
      <dsp:txXfrm rot="5400000">
        <a:off x="39174" y="1187417"/>
        <a:ext cx="2909983" cy="3562255"/>
      </dsp:txXfrm>
    </dsp:sp>
    <dsp:sp modelId="{6ADD621F-C17B-4F5A-BF44-8EB954CF8608}">
      <dsp:nvSpPr>
        <dsp:cNvPr id="0" name=""/>
        <dsp:cNvSpPr/>
      </dsp:nvSpPr>
      <dsp:spPr>
        <a:xfrm rot="16200000">
          <a:off x="1494292" y="1619907"/>
          <a:ext cx="5937091" cy="2697276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i="1" kern="1200" dirty="0" smtClean="0">
              <a:solidFill>
                <a:srgbClr val="FF0000"/>
              </a:solidFill>
            </a:rPr>
            <a:t>Строительство, реконструкция, млн. руб.</a:t>
          </a:r>
          <a:endParaRPr lang="ru-RU" sz="16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sz="1800" b="1" i="1" kern="1200" dirty="0">
            <a:solidFill>
              <a:srgbClr val="0000FF"/>
            </a:solidFill>
          </a:endParaRPr>
        </a:p>
      </dsp:txBody>
      <dsp:txXfrm rot="5400000">
        <a:off x="3114199" y="1187418"/>
        <a:ext cx="2697276" cy="3562255"/>
      </dsp:txXfrm>
    </dsp:sp>
    <dsp:sp modelId="{06418AE6-A766-4BD9-82E4-2688D96ECEC8}">
      <dsp:nvSpPr>
        <dsp:cNvPr id="0" name=""/>
        <dsp:cNvSpPr/>
      </dsp:nvSpPr>
      <dsp:spPr>
        <a:xfrm rot="16200000">
          <a:off x="4393864" y="1619907"/>
          <a:ext cx="5937091" cy="2697276"/>
        </a:xfrm>
        <a:prstGeom prst="flowChartManualOperation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>
              <a:solidFill>
                <a:srgbClr val="FF0000"/>
              </a:solidFill>
            </a:rPr>
            <a:t>Приобретение </a:t>
          </a:r>
          <a:r>
            <a:rPr lang="ru-RU" sz="1600" b="1" i="1" kern="1200" dirty="0" smtClean="0">
              <a:solidFill>
                <a:srgbClr val="FF0000"/>
              </a:solidFill>
            </a:rPr>
            <a:t>медицинских объектов, млн. руб. </a:t>
          </a:r>
          <a:endParaRPr lang="ru-RU" sz="1600" b="1" i="1" kern="1200" dirty="0">
            <a:solidFill>
              <a:srgbClr val="FF0000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>
            <a:solidFill>
              <a:srgbClr val="0000FF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>
            <a:solidFill>
              <a:srgbClr val="0000FF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>
            <a:solidFill>
              <a:srgbClr val="0000FF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b="1" i="1" kern="1200" dirty="0">
            <a:solidFill>
              <a:srgbClr val="0000FF"/>
            </a:solidFill>
          </a:endParaRPr>
        </a:p>
      </dsp:txBody>
      <dsp:txXfrm rot="5400000">
        <a:off x="6013771" y="1187418"/>
        <a:ext cx="2697276" cy="356225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Круговой процесс"/>
  <dgm:desc val="Используется для отображения последовательных этапов процесса. Ограничен одиннадцатью фигурами уровня 1 с неограниченным числом фигур уровня 2. Рекомендуется использовать небольшие объемы текста. Неиспользуемый текст не отображается, но доступен при переключении макетов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A53AAE-1642-4119-9BC5-D307E13C098E}" type="datetimeFigureOut">
              <a:rPr lang="ru-RU" smtClean="0"/>
              <a:t>22.09.2017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2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7DD03-6DC8-4B0E-B3B4-69B9A2BF0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107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715C9-FDE3-4F01-B3BF-F220796649A8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7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4400" y="742950"/>
            <a:ext cx="4968875" cy="3725863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На 1 января 2017 года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, после проведенных ремонтных работ и введением в эксплуатацию новых зданий техническое состояние медицинских организаций, переданных в ведение министерства здравоохранения Иркутской области, улучшилось:</a:t>
            </a: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по переданным в 2013 году  - с 41,8%   до  36%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по переданным в 2014 году – с 30,4%  до  25,1%</a:t>
            </a:r>
          </a:p>
          <a:p>
            <a:pPr marL="171450" marR="0" lvl="0" indent="-17145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	На сегодня средний показатель износа по всем медицинским организациям, находящимся в ведении министерства здравоохранения Иркутской области, составляет  34,6%  (для сравнения: показатель  по России – 27,2%).  Был в 2013-2014 годах был 42%.</a:t>
            </a: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D07B-9CA9-4481-B3EF-EDB601F1BCB1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417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настоящее время медицинские организации, подведомственные министерству здравоохранения Иркутской области, оказывают амбулаторно-поликлиническую помощь в 1 114 зданиях, из них: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- 426 поликлиник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(38%)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- 5 офисов врачей общей практики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(менее 1%)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- 649 фельдшерско-акушерских пунктов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(58%)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- 34 фельдшерских пункта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(чуть более 3%)</a:t>
            </a:r>
          </a:p>
          <a:p>
            <a:pPr indent="450215" algn="l">
              <a:spcAft>
                <a:spcPts val="0"/>
              </a:spcAft>
            </a:pPr>
            <a:endParaRPr lang="ru-RU" sz="900" dirty="0">
              <a:effectLst/>
              <a:latin typeface="Tms Rmn"/>
              <a:ea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6261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Помещения, в которых оказывается амбулаторно-поликлиническая помощь населению Иркутской области, расположены в зданиях 1850-2016 годов постройки, со средним износом 35%, и имеют общую площадь 321 793,7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кв.м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приспособленных помещениях находится 231 поликлиника, 4 офиса врачей общей практики, 603 фельдшерско-акушерских пункта, </a:t>
            </a:r>
            <a:b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30 фельдшерских пунктов.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арендованных помещениях размещено 99 поликлиник, 1 офис врача общей практики, 25 фельдшерско-акушерских пунктов, 4 фельдшерских пункта.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4958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Централизованное водоснабжение имеют 389 помещений (35%), горячее водоснабжение – 281 (25%), централизованное отопление – </a:t>
            </a:r>
            <a:b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403 (36%), централизованная канализация – 317 (28,5%).</a:t>
            </a:r>
            <a:endParaRPr lang="ru-RU" sz="1400" dirty="0">
              <a:effectLst/>
              <a:latin typeface="Tms Rmn"/>
              <a:ea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82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В 19 зданиях со средним износом более 60% специализированными организациями в настоящее время проводятся обследования для получения заключений об аварийном состоянии зданий.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Заключение специализированных организаций об аварийном состоянии с рекомендацией сноса зданий имеется в трех поликлиниках: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п.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Новонукутский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, ул. Чехова,  21, 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г. Усолье-Сибирское, ул. Ватутина, 8, 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п. Тельма, ул. Крупской, 13а.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Капитальный ремонт необходимо провести в 176 зданиях. В настоящее время подготовлены документы с положительным заключением ГАУ ИО «Экспертиза в строительстве Иркутской области» на проведение капитального ремонта и разработку проектно-сметной документации для проведения капитального ремонта на сумму 776,6 млн рублей на  68 объектов.. 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D07B-9CA9-4481-B3EF-EDB601F1BCB1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9712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49580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Министерством здравоохранения Иркутской области проводится большая работа по улучшению материально-технической базы медицинских организаций, оказывающих первичную медико-санитарную помощь в части строительства и капитального ремонта, так на строительство и проектирование  объектов здравоохранения Иркутской области  за период с 2015 по 2017 годы было предусмотрено и освоено: 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49580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- 2016 год освоено 627,2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млн. рублей на строительство и проектирование 7 объектов здравоохранения, в том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числе 4 объектов строительства, из них 3 объекта которые строились в рамках реализации Указа Президента № 323;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49580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- 2017 год  предусмотрено 1 025,9 млн. рублей на строительство и проектирование  9 объектов здравоохранения, в том числе 5 объектов строительства, из них 2 объекта которые строятся в рамках реализации  Указа Президента № 323.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715C9-FDE3-4F01-B3BF-F220796649A8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91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Новая поликлиника на 200 посещений в смену в п. Кутулик </a:t>
            </a:r>
            <a:r>
              <a:rPr lang="ru-RU" sz="1400" dirty="0" err="1" smtClean="0">
                <a:effectLst/>
                <a:latin typeface="Times New Roman"/>
                <a:ea typeface="Calibri"/>
                <a:cs typeface="Times New Roman"/>
              </a:rPr>
              <a:t>Аларского</a:t>
            </a: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 района ведет прием пациентов с июня</a:t>
            </a:r>
            <a:r>
              <a:rPr lang="ru-RU" sz="1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2016 года. Стоимость строительства составила 411,1  млн. рублей.</a:t>
            </a:r>
            <a:endParaRPr lang="ru-RU" sz="1400" dirty="0" smtClean="0">
              <a:effectLst/>
              <a:latin typeface="+mn-lt"/>
              <a:ea typeface="Calibri"/>
              <a:cs typeface="Times New Roman"/>
            </a:endParaRPr>
          </a:p>
          <a:p>
            <a:pPr marL="457200" indent="450215" algn="just">
              <a:spcAft>
                <a:spcPts val="100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5804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4958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Завершено строительство первого пускового комплекса – поликлиники на 200 посещений в смену в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п. Бохан </a:t>
            </a:r>
            <a:r>
              <a:rPr kumimoji="0" 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Боханского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района.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Стоимость строительства первого пускового комплекса составила 659,77 млн рублей.</a:t>
            </a:r>
          </a:p>
          <a:p>
            <a:pPr marL="0" marR="0" lvl="0" indent="44958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С в августа 2017 года в поликлинике ведется прием пациентов.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192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4831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В рамках проведения капитального ремонта за период с 2015 по 2017 годы было предусмотрено и освоено: </a:t>
            </a:r>
          </a:p>
          <a:p>
            <a:pPr indent="44831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- 2015 год – освоено 56,8 </a:t>
            </a:r>
            <a:r>
              <a:rPr lang="ru-RU" sz="1400" baseline="0" dirty="0" smtClean="0">
                <a:effectLst/>
                <a:latin typeface="Times New Roman"/>
                <a:ea typeface="Times New Roman"/>
              </a:rPr>
              <a:t> млн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. рублей на 8 объектов здравоохранения, капитальный ремонт объектов, оказывающих амбулаторно-поликлиническую помощь, не осуществлялся;</a:t>
            </a:r>
          </a:p>
          <a:p>
            <a:pPr indent="44831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- 2016 год – освоено 80,7 млн. рублей, на 31 объект, в том числе 13 объектов, оказывающих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амбулаторно-поликлиническую помощь, 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на сумму 18,75 млн. рублей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;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630555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2017 год – предусмотрено 448,9 млн. рублей  на 78 объектов,  в том числе  16 объектов, оказывающих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амбулаторно-поликлиническую 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помощь,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на сумму 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34,9 млн. рублей.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Tx/>
              <a:buChar char="-"/>
              <a:tabLst>
                <a:tab pos="630555" algn="l"/>
              </a:tabLs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- 2018 год 485,0 млн рублей на 34 объекта</a:t>
            </a:r>
          </a:p>
          <a:p>
            <a:pPr indent="448310" algn="just">
              <a:lnSpc>
                <a:spcPct val="115000"/>
              </a:lnSpc>
              <a:spcAft>
                <a:spcPts val="0"/>
              </a:spcAft>
              <a:tabLst>
                <a:tab pos="630555" algn="l"/>
              </a:tabLst>
            </a:pPr>
            <a:endParaRPr lang="ru-RU" sz="1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3592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2017 году в 7 поликлинических корпусах проводится капитальный ремонт на сумму 24,3 млн. рублей, в том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числе: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монтаж пожарной и охранной сигнализации с оповещением людей о пожаре в здании детской поликлиники ОГБУЗ «Железногорская районная больница» по адресу: г. Железногорск-Илимский, 9 квартал, дом 1;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- замена оконных блоков в здании поликлиники Хомутовской участковой больницы ОГБУЗ «Иркутская районная больница» по адресу: п. Хомутово, ул. Тимирязева, 5;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- ремонт кровли в здании поликлиники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Оёкской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участковой больницы ОГБУЗ «Иркутская районная больница» по адресу: п.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Оёк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, ул. Кирова, 91.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- ремонт кровли, фасада, замена окон, полов, отделочные работы в здании поликлиники ОГБУЗ «Тайшетская районная больница», по адресу: </a:t>
            </a:r>
            <a:b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</a:b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г. Тайшет, ул. Советская, 39;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- замена оконных блоков в поликлинике ОГБУЗ «Слюдянская районная больница» по адресу: г. Байкальск, микрорайон Красный Ключ, 92;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- устройство пандуса в здании детской поликлиники ОГБУЗ «Усть-Кутская районная больница» по адресу: г. Усть-Кут, ул. Реброва-Денисова, 4;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marL="0" marR="0" lvl="0" indent="4502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- замена системы вентиляции в здании детской поликлиники № 2 (корпус 1) ОГАУЗ «Ангарская городская детская больница № 1», расположенного по адресу: г. Ангарск, 85 квартал, дом 35/1.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marL="0" marR="0" lvl="0" indent="4502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Проведена конкурсная процедура и заключен контракт на сумму 238,3 тыс. рублей на выполнение проектно-сметной документации на ремонт лицевой и дворовой части фасада здания ОГБУЗ «Иркутская городская поликлиника № 2», расположенном по адресу: г. Иркутск, ул. Ленина, 38.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ms Rmn"/>
              <a:ea typeface="Times New Roman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30140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60875" cy="3344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Текущий ремонт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В 2015 году медицинские организации выполнили текущий ремонт помещений на сумму 48,9 млн рублей, из них: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областной  бюджет - 3,2 млн рублей;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средства ОМС - 31,1 млн рублей;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средства от деятельности приносящей доход – 14,6 млн рублей.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В 2016 году медицинские организации выполнили текущий ремонт помещений на сумму 72,6 млн рублей, из них: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областной  бюджет – 6,7 млн рублей;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средства ОМС – 42,5 млн рублей;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средства от деятельности приносящей доход – 23,4 млн рублей.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В 2017 году медицинскими организациями запланировано финансирование на текущий ремонт на сумму 269,6 млн рублей, из них: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областной бюджет – 85,5 млн рублей;</a:t>
            </a:r>
          </a:p>
          <a:p>
            <a:pPr indent="457200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- средства ОМС – 125,0 млн рублей;</a:t>
            </a:r>
          </a:p>
          <a:p>
            <a:pPr marL="171450" indent="-171450" algn="just">
              <a:spcAft>
                <a:spcPts val="0"/>
              </a:spcAft>
              <a:buFontTx/>
              <a:buChar char="-"/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средства от деятельности приносящей доход – 59,1 млн рублей.</a:t>
            </a:r>
          </a:p>
          <a:p>
            <a:pPr marL="171450" indent="-171450" algn="just">
              <a:spcAft>
                <a:spcPts val="0"/>
              </a:spcAft>
              <a:buFontTx/>
              <a:buChar char="-"/>
            </a:pP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pPr marL="171450" indent="-171450" algn="just">
              <a:spcAft>
                <a:spcPts val="0"/>
              </a:spcAft>
              <a:buFontTx/>
              <a:buChar char="-"/>
            </a:pP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D07B-9CA9-4481-B3EF-EDB601F1BCB1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4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715C9-FDE3-4F01-B3BF-F220796649A8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9675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Строительство фельдшерско-акушерских пунктов в Иркутской области осуществляется в рамках реализации подпрограммы «Устойчивое развитие сельских территорий» государственной  программы  Иркутской области «Развитие сельского хозяйства и регулирование рынков сельскохозяйственной продукции, сырья и продовольствия» на 2014-2020 годы.</a:t>
            </a: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С 2014 по 2016 год в Иркутской области осуществлялось строительство 25-ти ФАП.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По состоянию на 1 сентября 2017 года завершено строительство  23-х ФАП. 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1166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Осуществляют медицинскую деятельность и ведут прием пациентов 3 ФАП ОГБУЗ «Балаганская районная больница» и 4 ФАП ОГБУЗ «Усть-Удинская районная больница».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49580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Завершено строительство 6-ти ФАП в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Заларинском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районе и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5-ти ФАП в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Зиминском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районе,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одного ФАП в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Тулунском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районе, 3-х ФАП в Чунском районе. 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настоящее время медицинскими организациями осуществляется процедура получения лицензии на осуществление медицинской деятельности,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кроме ФАП в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с.Услон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,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Зиминского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 района, в связи с тем, что ОГКУ «Управление капитального строительства Иркутской области» осуществляет судебную процедуру с подрядной организацией по устранению выявленных недостатков. </a:t>
            </a:r>
            <a:endParaRPr lang="ru-RU" sz="14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 marL="0" marR="0" indent="45021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smtClean="0">
                <a:effectLst/>
                <a:latin typeface="Times New Roman"/>
                <a:ea typeface="Times New Roman"/>
              </a:rPr>
              <a:t>1 ФАП в </a:t>
            </a:r>
            <a:r>
              <a:rPr lang="ru-RU" sz="1400" dirty="0" err="1" smtClean="0">
                <a:effectLst/>
                <a:latin typeface="Times New Roman"/>
                <a:ea typeface="Times New Roman"/>
              </a:rPr>
              <a:t>Усть-Удинском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 районе (с. </a:t>
            </a:r>
            <a:r>
              <a:rPr lang="ru-RU" sz="1400" dirty="0" err="1" smtClean="0">
                <a:effectLst/>
                <a:latin typeface="Times New Roman"/>
                <a:ea typeface="Times New Roman"/>
              </a:rPr>
              <a:t>Аносово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). Строительство завершено. Осуществляется процедура приема- передачи от ОГКУ «Управление капитального строительства Иркутской области» на</a:t>
            </a:r>
            <a:r>
              <a:rPr lang="ru-RU" sz="1400" baseline="0" dirty="0" smtClean="0">
                <a:effectLst/>
                <a:latin typeface="Times New Roman"/>
                <a:ea typeface="Times New Roman"/>
              </a:rPr>
              <a:t> баланс ОГБУЗ «Усть-Удинская районная больница»</a:t>
            </a:r>
            <a:r>
              <a:rPr lang="ru-RU" sz="1400" dirty="0" smtClean="0">
                <a:effectLst/>
                <a:latin typeface="Times New Roman"/>
                <a:ea typeface="Times New Roman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55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По Программе в 2017 году предусматривается: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l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1. Завершение строительства 2-х ФАП, начатое в 2014-2016 годах:</a:t>
            </a:r>
          </a:p>
          <a:p>
            <a:pPr marL="171450" indent="-171450" algn="l">
              <a:spcAft>
                <a:spcPts val="0"/>
              </a:spcAft>
              <a:buFontTx/>
              <a:buChar char="-"/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1 ФАП в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Тайшетском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районе (с. Талое),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выкуп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планируется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2017 году.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marL="171450" indent="-171450" algn="l">
              <a:spcAft>
                <a:spcPts val="0"/>
              </a:spcAft>
              <a:buFontTx/>
              <a:buChar char="-"/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1  ФАП в Чунском районе (п.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Бидога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). </a:t>
            </a:r>
          </a:p>
          <a:p>
            <a:pPr marL="171450" indent="-171450" algn="l">
              <a:spcAft>
                <a:spcPts val="0"/>
              </a:spcAft>
              <a:buFontTx/>
              <a:buChar char="-"/>
            </a:pPr>
            <a:endParaRPr lang="ru-RU" sz="14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 marL="0" indent="0" algn="l">
              <a:spcAft>
                <a:spcPts val="0"/>
              </a:spcAft>
              <a:buFontTx/>
              <a:buNone/>
            </a:pP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         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2. Начало строительства 19-ти ФАП и приобретение 2-х ФАП в 8-ми муниципальных образованиях Иркутской области. </a:t>
            </a:r>
          </a:p>
          <a:p>
            <a:pPr marL="0" indent="0" algn="l">
              <a:spcAft>
                <a:spcPts val="0"/>
              </a:spcAft>
              <a:buFontTx/>
              <a:buNone/>
            </a:pPr>
            <a:endParaRPr lang="ru-RU" sz="14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ОГКУ «Управление капитального строительства в Иркутской области» проведены конкурсные процедуры, определены подрядные организации и заключены контракты на строительство. </a:t>
            </a:r>
          </a:p>
          <a:p>
            <a:pPr indent="450215" algn="just">
              <a:spcAft>
                <a:spcPts val="0"/>
              </a:spcAft>
            </a:pPr>
            <a:endParaRPr lang="ru-RU" sz="1400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Кроме этого, в 2017 году ОГКУ «Управление капитального строительства Иркутской области» осуществляет проектирование 16 ФАП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с последующим строительством в 2018 году.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marL="171450" indent="-171450" algn="l">
              <a:spcAft>
                <a:spcPts val="0"/>
              </a:spcAft>
              <a:buFontTx/>
              <a:buChar char="-"/>
            </a:pPr>
            <a:endParaRPr lang="ru-RU" sz="1400" dirty="0">
              <a:effectLst/>
              <a:latin typeface="Tms Rmn"/>
              <a:ea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81048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В настоящее время амбулаторно-поликлиническая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служба Иркутской области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оснащена оборудованием  на 82% от действующих стандартов.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Остро стоит вопрос о переоснащении современными рентгенологическими установками, </a:t>
            </a:r>
            <a:r>
              <a:rPr lang="ru-RU" sz="1400" dirty="0" err="1" smtClean="0">
                <a:effectLst/>
                <a:latin typeface="Times New Roman"/>
                <a:ea typeface="Times New Roman"/>
                <a:cs typeface="Times New Roman"/>
              </a:rPr>
              <a:t>видеоэндоскопическим</a:t>
            </a: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 и ультразвуковым оборудованием.</a:t>
            </a: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В 2011-2012 годах при реализации мероприятий программы модернизации здравоохранения, общий объем финансирования которой с учетом средств федерального бюджета составил более 13 млрд рублей, на мероприятия по  укреплению материально-технической базы медицинских организаций было выделено  4,4 млрд рублей, в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т.ч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. – 2,5 млрд  рублей на оборудование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В текущем году в рамках реализации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Times New Roman"/>
                <a:cs typeface="Times New Roman" pitchFamily="18" charset="0"/>
              </a:rPr>
              <a:t>мероприятия «Укрепление материально-технической базы учреждений здравоохранения» государственной программы Иркутской области «Развитие здравоохранения» на 2014-2020 годы, министерством предусмотрено приобретение 192 единиц медицинского оборудования на общую сумму 511,8 млн рублей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– 581 единица оборудования. 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	</a:t>
            </a:r>
            <a:endParaRPr lang="ru-RU" sz="900" dirty="0">
              <a:effectLst/>
              <a:latin typeface="Tms Rmn"/>
              <a:ea typeface="Times New Roman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0183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0215" algn="just"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Times New Roman"/>
                <a:cs typeface="Times New Roman"/>
              </a:rPr>
              <a:t>1. Для дальнейшего развития амбулаторно-поликлинических учреждений и улучшения их материально-технической базы необходимо мэрией города Иркутска изыскивать</a:t>
            </a:r>
            <a:r>
              <a:rPr lang="ru-RU" sz="1400" baseline="0" dirty="0" smtClean="0">
                <a:effectLst/>
                <a:latin typeface="Times New Roman"/>
                <a:ea typeface="Times New Roman"/>
                <a:cs typeface="Times New Roman"/>
              </a:rPr>
              <a:t> возможность предоставлять помещения для временного размещения филиалов медицинских учреждений на время строительства новых зданий.</a:t>
            </a:r>
          </a:p>
          <a:p>
            <a:pPr indent="450215" algn="just">
              <a:spcAft>
                <a:spcPts val="0"/>
              </a:spcAft>
            </a:pPr>
            <a:endParaRPr lang="ru-RU" sz="1400" dirty="0" smtClean="0">
              <a:effectLst/>
              <a:latin typeface="Tms Rmn"/>
              <a:ea typeface="Times New Roman"/>
              <a:cs typeface="Times New Roman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2. С целью обеспечения доступности медицинской помощи  необходимо при планировании строительства жилых комплексов урегулировать на законодательном уровне согласование проектов с министерством здравоохранения. Обязать застройщиков предусматривать помещения для размещения медицинских организаций или их подразделений для обеспечения населения первичной медико-санитарной помощью – офисов врача общей практики, амбулаторий, филиалов поликлиник, самостоятельных поликлиник в зависимости от числа жителей новостроек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8790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«Будущее принадлежит медицине профилактической»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Н.И. Пирогов, выдающийся хирург, педагог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93711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6125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Благодарю за внимание!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D07B-9CA9-4481-B3EF-EDB601F1BCB1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4964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системе здравоохранения Иркутской области функционирует 143 медицинских организаций, подведомственных министерству</a:t>
            </a:r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 здравоохранения Иркутской области, из них 76 больничных учреждений, 21 – амбулаторно-поликлинических, 10 – средних медицинских образовательных организаций и 36 иных медицинских организаций. </a:t>
            </a:r>
          </a:p>
          <a:p>
            <a:pPr algn="just"/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	Кроме того на территории Иркутской области два высших медицинских учреждения – Иркутский государственный медицинский университет и Иркутская академия последипломного образования.</a:t>
            </a:r>
          </a:p>
          <a:p>
            <a:pPr algn="just"/>
            <a:r>
              <a:rPr lang="ru-RU" sz="1600" baseline="0" dirty="0" smtClean="0">
                <a:latin typeface="Times New Roman" pitchFamily="18" charset="0"/>
                <a:cs typeface="Times New Roman" pitchFamily="18" charset="0"/>
              </a:rPr>
              <a:t>	В учреждения здравоохранения работает около девяти тысяч врачей и чуть более 22 тысяч средних медицинских работников.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72031F-AE2A-44F8-A1A9-52D54F490576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265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60875" cy="3344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Во исполнение  Федерального закона от 21 ноября 2011 года № 323-ФЗ «Об основах охраны здоровья граждан в Российской Федерации» и в связи с  принятием Правительством Иркутской области решения о передаче муниципальных учреждений здравоохранения в государственную собственность Иркутской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области с 1 января 2013 года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в введение министерства переданы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97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муниципальных учреждений здравоохранения Иркутской области, (без медицинских  организаций города Иркутска), всего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1 820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зданий.</a:t>
            </a: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Несмотря на то, что в ряде муниципальных образований гг. Братск, Ангарск, Саянск, Шелехов, Усть-Илимск медицинские учреждения располагаются в типовых зданиях, средний процент износа переданных зданий составлял -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42%. </a:t>
            </a:r>
          </a:p>
          <a:p>
            <a:pPr marL="0" marR="0" lvl="0" indent="450215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Из принятых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683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ФАП,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95 %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- располагались в приспособленных помещениях с техническим износом зданий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более 50%,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без  централизованного отопления, водоснабжения и канализации, годы постройки которых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от 1906 до 2012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До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1 января 2013 года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в введении министерства здравоохранения Иркутской области  находилось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61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областное государственное учреждение здравоохранения, за которыми было закреплено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558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 объектов недвижимости со средним процентом износа зданий -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Times New Roman"/>
              </a:rPr>
              <a:t>32%.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indent="450215" algn="just">
              <a:spcAft>
                <a:spcPts val="0"/>
              </a:spcAft>
            </a:pP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	</a:t>
            </a: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pPr indent="450215" algn="just">
              <a:spcAft>
                <a:spcPts val="0"/>
              </a:spcAft>
            </a:pPr>
            <a:endParaRPr lang="ru-RU" sz="1400" dirty="0" smtClean="0">
              <a:effectLst/>
              <a:latin typeface="Times New Roman"/>
              <a:ea typeface="Times New Roman"/>
            </a:endParaRP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D07B-9CA9-4481-B3EF-EDB601F1BCB1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035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8400" y="1243013"/>
            <a:ext cx="4460875" cy="334486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С 1 января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2014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года  в введение министерства здравоохранения Иркутской области переданы 28 муниципальных учреждений здравоохранения города Иркутска со средним процентом износа зданий -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30,5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%.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Большинство детских и взрослых городских поликлиники расположены в приспособленных помещения (в жилых домах и зданиях бывших общежитий), в которых, по объективным причинам, нет возможности создать комфортные условия для пациентов и персонала.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Вместе с 28-ю учреждениями министерство здравоохранения Иркутской области получило перспективный план строительства медицинских учреждений г. Иркутска на сумму более 4,5 млрд рублей, в котором большая часть объектов была не обеспечена проектной документацией для строительства.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A8D07B-9CA9-4481-B3EF-EDB601F1BCB1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43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Следует отметить, что за период с 1991 по 2014 годы в г. Иркутске были построены: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оперблок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Городской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Ивано-Матренинской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 больницы, пристрой к поликлиники МСЧ ИАПО, детская поликлиника № 6, новый корпус городского перинатального центра.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В настоящее время, министерством здравоохранения завершается строительство детской поликлиники № 8 в микрорайоне Ново-Ленино, не ставшее долгостроем, впервые за много лет. Правительство Иркутской области изыскивает средства для оснащения поликлиники медицинским оборудованием и мебелью в сумме 135 млн рублей.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Начато строительство детской поликлиники № 9 в предместье Радищева, с финансированием в 2017 году в сумме 120,0 млн рублей.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Times New Roman"/>
                <a:cs typeface="+mn-cs"/>
              </a:rPr>
              <a:t>Также, выделено 18 млн рублей на проектирование строительства филиала поликлиники ОГАУЗ «Иркутская городская клиническая больница № 1»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в границах улиц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Ширямова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Дыбовского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-Депутатская в г. Иркутске.</a:t>
            </a:r>
          </a:p>
          <a:p>
            <a:pPr marL="0" marR="0" lvl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Кроме этого, министерством совместно с учреждениями подготовлены медико-технические задания на проектирование строительства травматологического пункта № 2 ОГБУЗ «Иркутская городская клиническая больница № 3» в Свердловском районе  и поликлиники  № 15  в предместье Рабочее.</a:t>
            </a: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  <a:ea typeface="Times New Roman"/>
              <a:cs typeface="+mn-cs"/>
            </a:endParaRPr>
          </a:p>
          <a:p>
            <a:r>
              <a:rPr lang="ru-RU" sz="1400" dirty="0" smtClean="0"/>
              <a:t>	В 2017 году, также выделено 100 млн рублей на проектирование стационара на 600 коек туберкулезной больницы, 1,2 млрд рублей – на строительство радиологического корпуса </a:t>
            </a:r>
            <a:r>
              <a:rPr lang="ru-RU" sz="1400" dirty="0" err="1" smtClean="0"/>
              <a:t>онкодиспансера</a:t>
            </a:r>
            <a:r>
              <a:rPr lang="ru-RU" sz="1400" dirty="0" smtClean="0"/>
              <a:t>, более 130 млн рублей на капитальный</a:t>
            </a:r>
            <a:r>
              <a:rPr lang="ru-RU" sz="1400" baseline="0" dirty="0" smtClean="0"/>
              <a:t> ремонт областного перинатального центра</a:t>
            </a:r>
            <a:r>
              <a:rPr lang="ru-RU" sz="1400" dirty="0" smtClean="0"/>
              <a:t>.</a:t>
            </a:r>
            <a:r>
              <a:rPr lang="ru-RU" sz="1400" baseline="0" dirty="0" smtClean="0"/>
              <a:t> </a:t>
            </a:r>
          </a:p>
          <a:p>
            <a:r>
              <a:rPr lang="ru-RU" sz="1400" baseline="0" dirty="0" smtClean="0"/>
              <a:t>	В 2016 году завершен капитальный ремонт палатного блока областной клинической больницы на сумму 237 млн рублей, длившийся 3 года.</a:t>
            </a:r>
          </a:p>
          <a:p>
            <a:r>
              <a:rPr lang="ru-RU" sz="1400" baseline="0" dirty="0" smtClean="0"/>
              <a:t>	Отдельно хочу сказать о планах Правительства Иркутской области выкупить здание бывшей академии права по адресу  ул. Сергеева, 3, ориентировочно за 180 млн рублей, для размещения базового медицинского колледжа и </a:t>
            </a:r>
            <a:r>
              <a:rPr lang="ru-RU" sz="1400" baseline="0" dirty="0" err="1" smtClean="0"/>
              <a:t>симуляционно-аккредитационного</a:t>
            </a:r>
            <a:r>
              <a:rPr lang="ru-RU" sz="1400" baseline="0" dirty="0" smtClean="0"/>
              <a:t> центра.</a:t>
            </a:r>
          </a:p>
          <a:p>
            <a:r>
              <a:rPr lang="ru-RU" sz="1400" baseline="0" dirty="0" smtClean="0"/>
              <a:t>	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053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	</a:t>
            </a:r>
            <a:r>
              <a:rPr lang="ru-RU" sz="1400" dirty="0" smtClean="0"/>
              <a:t>Правительство Иркутской области и министерство здравоохранения убеждено, что одним из промежуточных вариантов, как временная мера на</a:t>
            </a:r>
            <a:r>
              <a:rPr lang="ru-RU" sz="1400" baseline="0" dirty="0" smtClean="0"/>
              <a:t> время поиска земельного участка, подготовки проектной документации и выполнения строительства, должно быть выделение администрацией города Иркутска помещений (около 200 </a:t>
            </a:r>
            <a:r>
              <a:rPr lang="ru-RU" sz="1400" baseline="0" dirty="0" err="1" smtClean="0"/>
              <a:t>кв.м</a:t>
            </a:r>
            <a:r>
              <a:rPr lang="ru-RU" sz="1400" baseline="0" dirty="0" smtClean="0"/>
              <a:t>.) для размещений врачебных амбулаторий и офисов врачей общей практики. Эта мера позволила бы снять социальную напряженность при оказании медицинской помощи в стесненных условиях. Безусловно, выделяемые помещения должны соответствовать санитарным правилам и нормам.</a:t>
            </a:r>
          </a:p>
          <a:p>
            <a:r>
              <a:rPr lang="ru-RU" sz="1400" baseline="0" dirty="0" smtClean="0"/>
              <a:t>	К сожалению, из 17-ти помещений, предложенных администрацией г. Иркутска на неоднократные обращения ОГБУЗ «Городской клинической больницы № 3» для размещения </a:t>
            </a:r>
            <a:r>
              <a:rPr lang="ru-RU" sz="1400" baseline="0" dirty="0" err="1" smtClean="0"/>
              <a:t>травмпункта</a:t>
            </a:r>
            <a:r>
              <a:rPr lang="ru-RU" sz="1400" baseline="0" dirty="0" smtClean="0"/>
              <a:t> № 2 в Свердловском районе, ни одно не соответствует санитарно-эпидемиологическим требованиям.</a:t>
            </a:r>
          </a:p>
          <a:p>
            <a:r>
              <a:rPr lang="ru-RU" sz="1400" baseline="0" dirty="0" smtClean="0"/>
              <a:t>	Главным врачом городской поликлиники № 15 в 2016-2017 годах совместно с В настоящее время министерство совместно с </a:t>
            </a:r>
          </a:p>
          <a:p>
            <a:r>
              <a:rPr lang="ru-RU" sz="1400" baseline="0" dirty="0" smtClean="0"/>
              <a:t>депутатом Городской Думы города Иркутска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 serif"/>
                <a:ea typeface="Calibri"/>
                <a:cs typeface="Times New Roman"/>
              </a:rPr>
              <a:t>Алексеем Распутиным и техническим директором ООО «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 serif"/>
                <a:ea typeface="Calibri"/>
                <a:cs typeface="Times New Roman"/>
              </a:rPr>
              <a:t>Альянсстрой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ans serif"/>
                <a:ea typeface="Calibri"/>
                <a:cs typeface="Times New Roman"/>
              </a:rPr>
              <a:t>» Сергеем Ефременко, проведена работа, в результате которой </a:t>
            </a:r>
            <a:r>
              <a:rPr lang="ru-RU" sz="1400" baseline="0" dirty="0" smtClean="0"/>
              <a:t>в августе 2017 года открыт стоматологический кабинет в городской поликлинике № 15, общей площадью 112 </a:t>
            </a:r>
            <a:r>
              <a:rPr lang="ru-RU" sz="1400" baseline="0" dirty="0" err="1" smtClean="0"/>
              <a:t>кв.м</a:t>
            </a:r>
            <a:r>
              <a:rPr lang="ru-RU" sz="1400" baseline="0" dirty="0" smtClean="0"/>
              <a:t>. </a:t>
            </a:r>
          </a:p>
          <a:p>
            <a:pPr>
              <a:spcAft>
                <a:spcPts val="0"/>
              </a:spcAft>
            </a:pPr>
            <a:r>
              <a:rPr lang="ru-RU" sz="1400" dirty="0" smtClean="0">
                <a:solidFill>
                  <a:srgbClr val="000000"/>
                </a:solidFill>
                <a:effectLst/>
                <a:latin typeface="sans serif"/>
                <a:ea typeface="Calibri"/>
                <a:cs typeface="Times New Roman"/>
              </a:rPr>
              <a:t>	За счет средств областного бюджета был приобретен </a:t>
            </a:r>
            <a:r>
              <a:rPr lang="ru-RU" sz="1400" dirty="0" err="1" smtClean="0">
                <a:solidFill>
                  <a:srgbClr val="000000"/>
                </a:solidFill>
                <a:effectLst/>
                <a:latin typeface="sans serif"/>
                <a:ea typeface="Calibri"/>
                <a:cs typeface="Times New Roman"/>
              </a:rPr>
              <a:t>визиограф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sans serif"/>
                <a:ea typeface="Calibri"/>
                <a:cs typeface="Times New Roman"/>
              </a:rPr>
              <a:t> стоматологический для проведения рентгенологических исследований. С приобретением новой медицинской мебели и компьютерного оборудования главному врачу помогли депутат Думы г. Иркутска и директор ООО ВСК «</a:t>
            </a:r>
            <a:r>
              <a:rPr lang="ru-RU" sz="1400" dirty="0" err="1" smtClean="0">
                <a:solidFill>
                  <a:srgbClr val="000000"/>
                </a:solidFill>
                <a:effectLst/>
                <a:latin typeface="sans serif"/>
                <a:ea typeface="Calibri"/>
                <a:cs typeface="Times New Roman"/>
              </a:rPr>
              <a:t>СибМедСервис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sans serif"/>
                <a:ea typeface="Calibri"/>
                <a:cs typeface="Times New Roman"/>
              </a:rPr>
              <a:t>» Валерий Стрижаков.</a:t>
            </a:r>
          </a:p>
          <a:p>
            <a:pPr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effectLst/>
              <a:latin typeface="sans serif"/>
              <a:ea typeface="Calibri"/>
              <a:cs typeface="Times New Roman"/>
            </a:endParaRPr>
          </a:p>
          <a:p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7DD03-6DC8-4B0E-B3B4-69B9A2BF0B0A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8724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Министерством здравоохранения Иркутской области   и Правительством Иркутской области проводится большая работа по улучшению материально-технической базы в части строительства и капитального ремонта, так на строительство и проектирование  объектов здравоохранения Иркутской области  за 2016-2017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годы было предусмотрено 2,7 млрд руб. </a:t>
            </a:r>
          </a:p>
          <a:p>
            <a:pPr algn="just"/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Если только при старте работы новой команды Правительства Иркутской области, в ходе исполнения мероприятия госпрограммы в течение 2016 года уже удалось увеличить общее финансирование в 2,1 раза по сравнению с 2015 годом, то при планировании бюджета на 2017 год это увеличение уже составило в 3,6 раза по сравнению с 2015 годом.</a:t>
            </a:r>
          </a:p>
          <a:p>
            <a:pPr algn="just"/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В целом, за 2016-2017 гг.  на капитальный ремонт выделено 747,5 млн рублей, тогда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как за 2014-2015 годы было освоено – 463,3 млн рублей. Увеличение составило более 1,6 раза.</a:t>
            </a:r>
          </a:p>
          <a:p>
            <a:pPr algn="just"/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На строительство и реконструкцию за 2016-2017 годы было затрачено 1,6 млрд рублей,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как за 2014-2015 годы было освоено 608 млн рублей, увеличение составило 2,6 раза.</a:t>
            </a:r>
          </a:p>
          <a:p>
            <a:pPr algn="just"/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За период 2016-2017 годов приобретено объектов, для размещения медицинских организаций на сумму 277,2 млн рублей, тогда как за 2014-2015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гг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на 68 млн рублей, увеличение составило более чем в 4 раза.</a:t>
            </a:r>
            <a:endParaRPr lang="ru-RU" sz="14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715C9-FDE3-4F01-B3BF-F220796649A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5914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98000"/>
              </a:lnSpc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целях исполнения мероприятий по Указу Президента Российской Федерации от 6 апреля 2006 года № 323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«О мерах по социально-экономическому развитию Иркутской области и Усть-Ордынского Бурятского автономного округа»: </a:t>
            </a:r>
          </a:p>
          <a:p>
            <a:pPr marL="0" marR="0" indent="0" algn="just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- 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 2015 года было введено  4 объекта, это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поликлиники в с. Оса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Осинского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 и в п.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Новонукутск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Нукутского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района; 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перинатальный центр в п. Усть-Ордынский; противотуберкулёзный диспансер в п. Усть-Ордынский. </a:t>
            </a:r>
          </a:p>
          <a:p>
            <a:pPr marL="0" marR="0" indent="0" algn="just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Федерация в полном объеме выполнила свои обязательства по финансированию объектов, включенных в указы. </a:t>
            </a:r>
          </a:p>
          <a:p>
            <a:pPr marL="0" marR="0" indent="0" algn="just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В связи с корректировкой стоимости проектной документации в 2011 году в сторону увеличения, Правительство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ИО  финансовые средства не выделялись в полном объеме и таким образом строительство в 2013-2014-2015  годах было «заморожен». </a:t>
            </a:r>
          </a:p>
          <a:p>
            <a:pPr marL="0" marR="0" indent="0" algn="just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Только с 2016 года, благодаря активной работе министерства и Правительства ИО средства начали выделяться, были приняты обязательства по введению следующих объектов: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just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- 2016 год – больничный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комплекс </a:t>
            </a:r>
            <a:r>
              <a:rPr lang="en-US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II 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очередь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в п. Баяндай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Баяндаевского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 на 70 коек  и I пусковой комплекс – поликлиника на 200 посещений Центральной районной больницы в  п. Кутулик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Аларского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района;</a:t>
            </a:r>
          </a:p>
          <a:p>
            <a:pPr marL="0" marR="0" indent="0" algn="just" defTabSz="914400" rtl="0" eaLnBrk="1" fontAlgn="auto" latinLnBrk="0" hangingPunct="1">
              <a:lnSpc>
                <a:spcPct val="98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	-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2017 год -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I пусковой комплекс – поликлиника на 200 посещений Центральной районной больницы в  п. Бохан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Боханского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района.</a:t>
            </a:r>
          </a:p>
          <a:p>
            <a:pPr algn="just">
              <a:lnSpc>
                <a:spcPct val="98000"/>
              </a:lnSpc>
              <a:spcAft>
                <a:spcPts val="600"/>
              </a:spcAft>
              <a:defRPr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Планируется завершение  строительства в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2017 году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I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I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пускового комплекса – стационара на 155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коек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Центральной районной больницы в  п. Кутулик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Аларского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района,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в 2018 году - 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I</a:t>
            </a:r>
            <a:r>
              <a:rPr lang="en-US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I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пускового комплекса – стационара на 155</a:t>
            </a:r>
            <a:r>
              <a:rPr lang="ru-RU" sz="140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коек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Центральной районной больницы в  п. Бохан </a:t>
            </a:r>
            <a:r>
              <a:rPr lang="ru-RU" sz="1400" kern="1200" dirty="0" err="1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Боханского</a:t>
            </a:r>
            <a:r>
              <a:rPr lang="ru-RU" sz="140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 района.</a:t>
            </a:r>
          </a:p>
          <a:p>
            <a:pPr algn="just">
              <a:lnSpc>
                <a:spcPct val="98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Завершение строительства объектов в соответствии</a:t>
            </a: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 с указами Президента РФ позволит области войти с 2019 года, при соответствующем финансировании, в ФАИП.</a:t>
            </a:r>
          </a:p>
          <a:p>
            <a:pPr algn="just">
              <a:lnSpc>
                <a:spcPct val="98000"/>
              </a:lnSpc>
            </a:pPr>
            <a:r>
              <a:rPr lang="ru-RU" sz="1400" baseline="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715C9-FDE3-4F01-B3BF-F220796649A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321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96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203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432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8242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438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973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67036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9724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446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9077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1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901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5744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4699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5201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9709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9274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391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4300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144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08033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455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632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4579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0032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9934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6651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77403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62242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130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698665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4077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293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51708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5252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8858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658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83008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8841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2234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61647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9314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54847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980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7559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31274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86784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20890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74999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7329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3538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131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6986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93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295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367045-F3FF-479C-AFC6-C8ADE924BC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ый треугольник 10"/>
          <p:cNvSpPr/>
          <p:nvPr userDrawn="1"/>
        </p:nvSpPr>
        <p:spPr>
          <a:xfrm flipV="1">
            <a:off x="0" y="0"/>
            <a:ext cx="9144000" cy="1071546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 userDrawn="1"/>
        </p:nvSpPr>
        <p:spPr>
          <a:xfrm flipV="1">
            <a:off x="0" y="0"/>
            <a:ext cx="1214414" cy="6858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/>
          <p:nvPr userDrawn="1"/>
        </p:nvSpPr>
        <p:spPr>
          <a:xfrm>
            <a:off x="0" y="0"/>
            <a:ext cx="1214414" cy="1071546"/>
          </a:xfrm>
          <a:custGeom>
            <a:avLst/>
            <a:gdLst>
              <a:gd name="connsiteX0" fmla="*/ 0 w 1071538"/>
              <a:gd name="connsiteY0" fmla="*/ 0 h 928670"/>
              <a:gd name="connsiteX1" fmla="*/ 1071538 w 1071538"/>
              <a:gd name="connsiteY1" fmla="*/ 0 h 928670"/>
              <a:gd name="connsiteX2" fmla="*/ 1071538 w 1071538"/>
              <a:gd name="connsiteY2" fmla="*/ 928670 h 928670"/>
              <a:gd name="connsiteX3" fmla="*/ 0 w 1071538"/>
              <a:gd name="connsiteY3" fmla="*/ 928670 h 928670"/>
              <a:gd name="connsiteX4" fmla="*/ 0 w 1071538"/>
              <a:gd name="connsiteY4" fmla="*/ 0 h 928670"/>
              <a:gd name="connsiteX0" fmla="*/ 0 w 1214414"/>
              <a:gd name="connsiteY0" fmla="*/ 0 h 928670"/>
              <a:gd name="connsiteX1" fmla="*/ 1214414 w 1214414"/>
              <a:gd name="connsiteY1" fmla="*/ 0 h 928670"/>
              <a:gd name="connsiteX2" fmla="*/ 1071538 w 1214414"/>
              <a:gd name="connsiteY2" fmla="*/ 928670 h 928670"/>
              <a:gd name="connsiteX3" fmla="*/ 0 w 1214414"/>
              <a:gd name="connsiteY3" fmla="*/ 928670 h 928670"/>
              <a:gd name="connsiteX4" fmla="*/ 0 w 1214414"/>
              <a:gd name="connsiteY4" fmla="*/ 0 h 928670"/>
              <a:gd name="connsiteX0" fmla="*/ 0 w 1214414"/>
              <a:gd name="connsiteY0" fmla="*/ 0 h 1071546"/>
              <a:gd name="connsiteX1" fmla="*/ 1214414 w 1214414"/>
              <a:gd name="connsiteY1" fmla="*/ 0 h 1071546"/>
              <a:gd name="connsiteX2" fmla="*/ 1071538 w 1214414"/>
              <a:gd name="connsiteY2" fmla="*/ 928670 h 1071546"/>
              <a:gd name="connsiteX3" fmla="*/ 0 w 1214414"/>
              <a:gd name="connsiteY3" fmla="*/ 1071546 h 1071546"/>
              <a:gd name="connsiteX4" fmla="*/ 0 w 1214414"/>
              <a:gd name="connsiteY4" fmla="*/ 0 h 10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414" h="1071546">
                <a:moveTo>
                  <a:pt x="0" y="0"/>
                </a:moveTo>
                <a:lnTo>
                  <a:pt x="1214414" y="0"/>
                </a:lnTo>
                <a:lnTo>
                  <a:pt x="1071538" y="928670"/>
                </a:lnTo>
                <a:lnTo>
                  <a:pt x="0" y="1071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214282" y="214290"/>
            <a:ext cx="571504" cy="571504"/>
            <a:chOff x="571472" y="3929066"/>
            <a:chExt cx="785818" cy="785818"/>
          </a:xfrm>
        </p:grpSpPr>
        <p:sp>
          <p:nvSpPr>
            <p:cNvPr id="14" name="Овал 13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9" name="Rectangle 1"/>
          <p:cNvSpPr>
            <a:spLocks noChangeArrowheads="1"/>
          </p:cNvSpPr>
          <p:nvPr userDrawn="1"/>
        </p:nvSpPr>
        <p:spPr bwMode="auto">
          <a:xfrm>
            <a:off x="0" y="66733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" dirty="0" smtClean="0">
                <a:solidFill>
                  <a:srgbClr val="4BACC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lang="ru-RU" sz="600" dirty="0" smtClean="0">
              <a:solidFill>
                <a:srgbClr val="4BACC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8069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20.09.2017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367045-F3FF-479C-AFC6-C8ADE924BC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ый треугольник 10"/>
          <p:cNvSpPr/>
          <p:nvPr userDrawn="1"/>
        </p:nvSpPr>
        <p:spPr>
          <a:xfrm flipV="1">
            <a:off x="0" y="0"/>
            <a:ext cx="9144000" cy="1071546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 userDrawn="1"/>
        </p:nvSpPr>
        <p:spPr>
          <a:xfrm flipV="1">
            <a:off x="0" y="0"/>
            <a:ext cx="1214414" cy="6858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/>
          <p:nvPr userDrawn="1"/>
        </p:nvSpPr>
        <p:spPr>
          <a:xfrm>
            <a:off x="0" y="0"/>
            <a:ext cx="1214414" cy="1071546"/>
          </a:xfrm>
          <a:custGeom>
            <a:avLst/>
            <a:gdLst>
              <a:gd name="connsiteX0" fmla="*/ 0 w 1071538"/>
              <a:gd name="connsiteY0" fmla="*/ 0 h 928670"/>
              <a:gd name="connsiteX1" fmla="*/ 1071538 w 1071538"/>
              <a:gd name="connsiteY1" fmla="*/ 0 h 928670"/>
              <a:gd name="connsiteX2" fmla="*/ 1071538 w 1071538"/>
              <a:gd name="connsiteY2" fmla="*/ 928670 h 928670"/>
              <a:gd name="connsiteX3" fmla="*/ 0 w 1071538"/>
              <a:gd name="connsiteY3" fmla="*/ 928670 h 928670"/>
              <a:gd name="connsiteX4" fmla="*/ 0 w 1071538"/>
              <a:gd name="connsiteY4" fmla="*/ 0 h 928670"/>
              <a:gd name="connsiteX0" fmla="*/ 0 w 1214414"/>
              <a:gd name="connsiteY0" fmla="*/ 0 h 928670"/>
              <a:gd name="connsiteX1" fmla="*/ 1214414 w 1214414"/>
              <a:gd name="connsiteY1" fmla="*/ 0 h 928670"/>
              <a:gd name="connsiteX2" fmla="*/ 1071538 w 1214414"/>
              <a:gd name="connsiteY2" fmla="*/ 928670 h 928670"/>
              <a:gd name="connsiteX3" fmla="*/ 0 w 1214414"/>
              <a:gd name="connsiteY3" fmla="*/ 928670 h 928670"/>
              <a:gd name="connsiteX4" fmla="*/ 0 w 1214414"/>
              <a:gd name="connsiteY4" fmla="*/ 0 h 928670"/>
              <a:gd name="connsiteX0" fmla="*/ 0 w 1214414"/>
              <a:gd name="connsiteY0" fmla="*/ 0 h 1071546"/>
              <a:gd name="connsiteX1" fmla="*/ 1214414 w 1214414"/>
              <a:gd name="connsiteY1" fmla="*/ 0 h 1071546"/>
              <a:gd name="connsiteX2" fmla="*/ 1071538 w 1214414"/>
              <a:gd name="connsiteY2" fmla="*/ 928670 h 1071546"/>
              <a:gd name="connsiteX3" fmla="*/ 0 w 1214414"/>
              <a:gd name="connsiteY3" fmla="*/ 1071546 h 1071546"/>
              <a:gd name="connsiteX4" fmla="*/ 0 w 1214414"/>
              <a:gd name="connsiteY4" fmla="*/ 0 h 10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414" h="1071546">
                <a:moveTo>
                  <a:pt x="0" y="0"/>
                </a:moveTo>
                <a:lnTo>
                  <a:pt x="1214414" y="0"/>
                </a:lnTo>
                <a:lnTo>
                  <a:pt x="1071538" y="928670"/>
                </a:lnTo>
                <a:lnTo>
                  <a:pt x="0" y="1071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214282" y="214290"/>
            <a:ext cx="571504" cy="571504"/>
            <a:chOff x="571472" y="3929066"/>
            <a:chExt cx="785818" cy="785818"/>
          </a:xfrm>
        </p:grpSpPr>
        <p:sp>
          <p:nvSpPr>
            <p:cNvPr id="14" name="Овал 13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9" name="Rectangle 1"/>
          <p:cNvSpPr>
            <a:spLocks noChangeArrowheads="1"/>
          </p:cNvSpPr>
          <p:nvPr userDrawn="1"/>
        </p:nvSpPr>
        <p:spPr bwMode="auto">
          <a:xfrm>
            <a:off x="0" y="66733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" dirty="0" smtClean="0">
                <a:solidFill>
                  <a:srgbClr val="4BACC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lang="ru-RU" sz="600" dirty="0" smtClean="0">
              <a:solidFill>
                <a:srgbClr val="4BACC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455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686993-3880-40CA-B10C-09BD862002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367045-F3FF-479C-AFC6-C8ADE924BC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ый треугольник 10"/>
          <p:cNvSpPr/>
          <p:nvPr userDrawn="1"/>
        </p:nvSpPr>
        <p:spPr>
          <a:xfrm flipV="1">
            <a:off x="0" y="0"/>
            <a:ext cx="9144000" cy="1071546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 userDrawn="1"/>
        </p:nvSpPr>
        <p:spPr>
          <a:xfrm flipV="1">
            <a:off x="0" y="0"/>
            <a:ext cx="1214414" cy="6858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/>
          <p:nvPr userDrawn="1"/>
        </p:nvSpPr>
        <p:spPr>
          <a:xfrm>
            <a:off x="0" y="0"/>
            <a:ext cx="1214414" cy="1071546"/>
          </a:xfrm>
          <a:custGeom>
            <a:avLst/>
            <a:gdLst>
              <a:gd name="connsiteX0" fmla="*/ 0 w 1071538"/>
              <a:gd name="connsiteY0" fmla="*/ 0 h 928670"/>
              <a:gd name="connsiteX1" fmla="*/ 1071538 w 1071538"/>
              <a:gd name="connsiteY1" fmla="*/ 0 h 928670"/>
              <a:gd name="connsiteX2" fmla="*/ 1071538 w 1071538"/>
              <a:gd name="connsiteY2" fmla="*/ 928670 h 928670"/>
              <a:gd name="connsiteX3" fmla="*/ 0 w 1071538"/>
              <a:gd name="connsiteY3" fmla="*/ 928670 h 928670"/>
              <a:gd name="connsiteX4" fmla="*/ 0 w 1071538"/>
              <a:gd name="connsiteY4" fmla="*/ 0 h 928670"/>
              <a:gd name="connsiteX0" fmla="*/ 0 w 1214414"/>
              <a:gd name="connsiteY0" fmla="*/ 0 h 928670"/>
              <a:gd name="connsiteX1" fmla="*/ 1214414 w 1214414"/>
              <a:gd name="connsiteY1" fmla="*/ 0 h 928670"/>
              <a:gd name="connsiteX2" fmla="*/ 1071538 w 1214414"/>
              <a:gd name="connsiteY2" fmla="*/ 928670 h 928670"/>
              <a:gd name="connsiteX3" fmla="*/ 0 w 1214414"/>
              <a:gd name="connsiteY3" fmla="*/ 928670 h 928670"/>
              <a:gd name="connsiteX4" fmla="*/ 0 w 1214414"/>
              <a:gd name="connsiteY4" fmla="*/ 0 h 928670"/>
              <a:gd name="connsiteX0" fmla="*/ 0 w 1214414"/>
              <a:gd name="connsiteY0" fmla="*/ 0 h 1071546"/>
              <a:gd name="connsiteX1" fmla="*/ 1214414 w 1214414"/>
              <a:gd name="connsiteY1" fmla="*/ 0 h 1071546"/>
              <a:gd name="connsiteX2" fmla="*/ 1071538 w 1214414"/>
              <a:gd name="connsiteY2" fmla="*/ 928670 h 1071546"/>
              <a:gd name="connsiteX3" fmla="*/ 0 w 1214414"/>
              <a:gd name="connsiteY3" fmla="*/ 1071546 h 1071546"/>
              <a:gd name="connsiteX4" fmla="*/ 0 w 1214414"/>
              <a:gd name="connsiteY4" fmla="*/ 0 h 10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414" h="1071546">
                <a:moveTo>
                  <a:pt x="0" y="0"/>
                </a:moveTo>
                <a:lnTo>
                  <a:pt x="1214414" y="0"/>
                </a:lnTo>
                <a:lnTo>
                  <a:pt x="1071538" y="928670"/>
                </a:lnTo>
                <a:lnTo>
                  <a:pt x="0" y="1071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214282" y="214290"/>
            <a:ext cx="571504" cy="571504"/>
            <a:chOff x="571472" y="3929066"/>
            <a:chExt cx="785818" cy="785818"/>
          </a:xfrm>
        </p:grpSpPr>
        <p:sp>
          <p:nvSpPr>
            <p:cNvPr id="14" name="Овал 13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9" name="Rectangle 1"/>
          <p:cNvSpPr>
            <a:spLocks noChangeArrowheads="1"/>
          </p:cNvSpPr>
          <p:nvPr userDrawn="1"/>
        </p:nvSpPr>
        <p:spPr bwMode="auto">
          <a:xfrm>
            <a:off x="0" y="66733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" dirty="0" smtClean="0">
                <a:solidFill>
                  <a:srgbClr val="4BACC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lang="ru-RU" sz="600" dirty="0" smtClean="0">
              <a:solidFill>
                <a:srgbClr val="4BACC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19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686993-3880-40CA-B10C-09BD862002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367045-F3FF-479C-AFC6-C8ADE924BC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ый треугольник 10"/>
          <p:cNvSpPr/>
          <p:nvPr userDrawn="1"/>
        </p:nvSpPr>
        <p:spPr>
          <a:xfrm flipV="1">
            <a:off x="0" y="0"/>
            <a:ext cx="9144000" cy="1071546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 userDrawn="1"/>
        </p:nvSpPr>
        <p:spPr>
          <a:xfrm flipV="1">
            <a:off x="0" y="0"/>
            <a:ext cx="1214414" cy="6858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/>
          <p:nvPr userDrawn="1"/>
        </p:nvSpPr>
        <p:spPr>
          <a:xfrm>
            <a:off x="0" y="0"/>
            <a:ext cx="1214414" cy="1071546"/>
          </a:xfrm>
          <a:custGeom>
            <a:avLst/>
            <a:gdLst>
              <a:gd name="connsiteX0" fmla="*/ 0 w 1071538"/>
              <a:gd name="connsiteY0" fmla="*/ 0 h 928670"/>
              <a:gd name="connsiteX1" fmla="*/ 1071538 w 1071538"/>
              <a:gd name="connsiteY1" fmla="*/ 0 h 928670"/>
              <a:gd name="connsiteX2" fmla="*/ 1071538 w 1071538"/>
              <a:gd name="connsiteY2" fmla="*/ 928670 h 928670"/>
              <a:gd name="connsiteX3" fmla="*/ 0 w 1071538"/>
              <a:gd name="connsiteY3" fmla="*/ 928670 h 928670"/>
              <a:gd name="connsiteX4" fmla="*/ 0 w 1071538"/>
              <a:gd name="connsiteY4" fmla="*/ 0 h 928670"/>
              <a:gd name="connsiteX0" fmla="*/ 0 w 1214414"/>
              <a:gd name="connsiteY0" fmla="*/ 0 h 928670"/>
              <a:gd name="connsiteX1" fmla="*/ 1214414 w 1214414"/>
              <a:gd name="connsiteY1" fmla="*/ 0 h 928670"/>
              <a:gd name="connsiteX2" fmla="*/ 1071538 w 1214414"/>
              <a:gd name="connsiteY2" fmla="*/ 928670 h 928670"/>
              <a:gd name="connsiteX3" fmla="*/ 0 w 1214414"/>
              <a:gd name="connsiteY3" fmla="*/ 928670 h 928670"/>
              <a:gd name="connsiteX4" fmla="*/ 0 w 1214414"/>
              <a:gd name="connsiteY4" fmla="*/ 0 h 928670"/>
              <a:gd name="connsiteX0" fmla="*/ 0 w 1214414"/>
              <a:gd name="connsiteY0" fmla="*/ 0 h 1071546"/>
              <a:gd name="connsiteX1" fmla="*/ 1214414 w 1214414"/>
              <a:gd name="connsiteY1" fmla="*/ 0 h 1071546"/>
              <a:gd name="connsiteX2" fmla="*/ 1071538 w 1214414"/>
              <a:gd name="connsiteY2" fmla="*/ 928670 h 1071546"/>
              <a:gd name="connsiteX3" fmla="*/ 0 w 1214414"/>
              <a:gd name="connsiteY3" fmla="*/ 1071546 h 1071546"/>
              <a:gd name="connsiteX4" fmla="*/ 0 w 1214414"/>
              <a:gd name="connsiteY4" fmla="*/ 0 h 10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414" h="1071546">
                <a:moveTo>
                  <a:pt x="0" y="0"/>
                </a:moveTo>
                <a:lnTo>
                  <a:pt x="1214414" y="0"/>
                </a:lnTo>
                <a:lnTo>
                  <a:pt x="1071538" y="928670"/>
                </a:lnTo>
                <a:lnTo>
                  <a:pt x="0" y="1071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214282" y="214290"/>
            <a:ext cx="571504" cy="571504"/>
            <a:chOff x="571472" y="3929066"/>
            <a:chExt cx="785818" cy="785818"/>
          </a:xfrm>
        </p:grpSpPr>
        <p:sp>
          <p:nvSpPr>
            <p:cNvPr id="14" name="Овал 13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9" name="Rectangle 1"/>
          <p:cNvSpPr>
            <a:spLocks noChangeArrowheads="1"/>
          </p:cNvSpPr>
          <p:nvPr userDrawn="1"/>
        </p:nvSpPr>
        <p:spPr bwMode="auto">
          <a:xfrm>
            <a:off x="0" y="66733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" dirty="0" smtClean="0">
                <a:solidFill>
                  <a:srgbClr val="4BACC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lang="ru-RU" sz="600" dirty="0" smtClean="0">
              <a:solidFill>
                <a:srgbClr val="4BACC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230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E686993-3880-40CA-B10C-09BD8620027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22.09.2017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0367045-F3FF-479C-AFC6-C8ADE924BC1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Прямоугольный треугольник 10"/>
          <p:cNvSpPr/>
          <p:nvPr userDrawn="1"/>
        </p:nvSpPr>
        <p:spPr>
          <a:xfrm flipV="1">
            <a:off x="0" y="0"/>
            <a:ext cx="9144000" cy="1071546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ый треугольник 11"/>
          <p:cNvSpPr/>
          <p:nvPr userDrawn="1"/>
        </p:nvSpPr>
        <p:spPr>
          <a:xfrm flipV="1">
            <a:off x="0" y="0"/>
            <a:ext cx="1214414" cy="6858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Полилиния 14"/>
          <p:cNvSpPr/>
          <p:nvPr userDrawn="1"/>
        </p:nvSpPr>
        <p:spPr>
          <a:xfrm>
            <a:off x="0" y="0"/>
            <a:ext cx="1214414" cy="1071546"/>
          </a:xfrm>
          <a:custGeom>
            <a:avLst/>
            <a:gdLst>
              <a:gd name="connsiteX0" fmla="*/ 0 w 1071538"/>
              <a:gd name="connsiteY0" fmla="*/ 0 h 928670"/>
              <a:gd name="connsiteX1" fmla="*/ 1071538 w 1071538"/>
              <a:gd name="connsiteY1" fmla="*/ 0 h 928670"/>
              <a:gd name="connsiteX2" fmla="*/ 1071538 w 1071538"/>
              <a:gd name="connsiteY2" fmla="*/ 928670 h 928670"/>
              <a:gd name="connsiteX3" fmla="*/ 0 w 1071538"/>
              <a:gd name="connsiteY3" fmla="*/ 928670 h 928670"/>
              <a:gd name="connsiteX4" fmla="*/ 0 w 1071538"/>
              <a:gd name="connsiteY4" fmla="*/ 0 h 928670"/>
              <a:gd name="connsiteX0" fmla="*/ 0 w 1214414"/>
              <a:gd name="connsiteY0" fmla="*/ 0 h 928670"/>
              <a:gd name="connsiteX1" fmla="*/ 1214414 w 1214414"/>
              <a:gd name="connsiteY1" fmla="*/ 0 h 928670"/>
              <a:gd name="connsiteX2" fmla="*/ 1071538 w 1214414"/>
              <a:gd name="connsiteY2" fmla="*/ 928670 h 928670"/>
              <a:gd name="connsiteX3" fmla="*/ 0 w 1214414"/>
              <a:gd name="connsiteY3" fmla="*/ 928670 h 928670"/>
              <a:gd name="connsiteX4" fmla="*/ 0 w 1214414"/>
              <a:gd name="connsiteY4" fmla="*/ 0 h 928670"/>
              <a:gd name="connsiteX0" fmla="*/ 0 w 1214414"/>
              <a:gd name="connsiteY0" fmla="*/ 0 h 1071546"/>
              <a:gd name="connsiteX1" fmla="*/ 1214414 w 1214414"/>
              <a:gd name="connsiteY1" fmla="*/ 0 h 1071546"/>
              <a:gd name="connsiteX2" fmla="*/ 1071538 w 1214414"/>
              <a:gd name="connsiteY2" fmla="*/ 928670 h 1071546"/>
              <a:gd name="connsiteX3" fmla="*/ 0 w 1214414"/>
              <a:gd name="connsiteY3" fmla="*/ 1071546 h 1071546"/>
              <a:gd name="connsiteX4" fmla="*/ 0 w 1214414"/>
              <a:gd name="connsiteY4" fmla="*/ 0 h 1071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4414" h="1071546">
                <a:moveTo>
                  <a:pt x="0" y="0"/>
                </a:moveTo>
                <a:lnTo>
                  <a:pt x="1214414" y="0"/>
                </a:lnTo>
                <a:lnTo>
                  <a:pt x="1071538" y="928670"/>
                </a:lnTo>
                <a:lnTo>
                  <a:pt x="0" y="107154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13" name="Группа 12"/>
          <p:cNvGrpSpPr/>
          <p:nvPr userDrawn="1"/>
        </p:nvGrpSpPr>
        <p:grpSpPr>
          <a:xfrm>
            <a:off x="214282" y="214290"/>
            <a:ext cx="571504" cy="571504"/>
            <a:chOff x="571472" y="3929066"/>
            <a:chExt cx="785818" cy="785818"/>
          </a:xfrm>
        </p:grpSpPr>
        <p:sp>
          <p:nvSpPr>
            <p:cNvPr id="14" name="Овал 13"/>
            <p:cNvSpPr/>
            <p:nvPr/>
          </p:nvSpPr>
          <p:spPr>
            <a:xfrm>
              <a:off x="571472" y="3929066"/>
              <a:ext cx="785818" cy="785818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714348" y="4071942"/>
              <a:ext cx="500066" cy="500066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white"/>
                </a:solidFill>
              </a:endParaRPr>
            </a:p>
          </p:txBody>
        </p:sp>
      </p:grpSp>
      <p:sp>
        <p:nvSpPr>
          <p:cNvPr id="19" name="Rectangle 1"/>
          <p:cNvSpPr>
            <a:spLocks noChangeArrowheads="1"/>
          </p:cNvSpPr>
          <p:nvPr userDrawn="1"/>
        </p:nvSpPr>
        <p:spPr bwMode="auto">
          <a:xfrm>
            <a:off x="0" y="6673334"/>
            <a:ext cx="109517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600" dirty="0" smtClean="0">
                <a:solidFill>
                  <a:srgbClr val="4BACC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© Фокина Лидия Петровна </a:t>
            </a:r>
            <a:endParaRPr lang="ru-RU" sz="600" dirty="0" smtClean="0">
              <a:solidFill>
                <a:srgbClr val="4BACC6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69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.xml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chart" Target="../charts/char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.png"/><Relationship Id="rId5" Type="http://schemas.openxmlformats.org/officeDocument/2006/relationships/image" Target="../media/image28.emf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5.png"/><Relationship Id="rId4" Type="http://schemas.openxmlformats.org/officeDocument/2006/relationships/chart" Target="../charts/char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chart" Target="../charts/char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26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35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5.png"/><Relationship Id="rId5" Type="http://schemas.openxmlformats.org/officeDocument/2006/relationships/image" Target="../media/image5.png"/><Relationship Id="rId4" Type="http://schemas.openxmlformats.org/officeDocument/2006/relationships/image" Target="../media/image3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5.png"/><Relationship Id="rId4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9.png"/><Relationship Id="rId5" Type="http://schemas.openxmlformats.org/officeDocument/2006/relationships/image" Target="../media/image5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notesSlide" Target="../notesSlides/notesSlide24.xml"/><Relationship Id="rId7" Type="http://schemas.openxmlformats.org/officeDocument/2006/relationships/diagramColors" Target="../diagrams/colors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7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10" Type="http://schemas.openxmlformats.org/officeDocument/2006/relationships/image" Target="../media/image5.png"/><Relationship Id="rId4" Type="http://schemas.openxmlformats.org/officeDocument/2006/relationships/diagramData" Target="../diagrams/data3.xml"/><Relationship Id="rId9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5.png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9.xml"/><Relationship Id="rId6" Type="http://schemas.openxmlformats.org/officeDocument/2006/relationships/image" Target="../media/image5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0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.png"/><Relationship Id="rId5" Type="http://schemas.openxmlformats.org/officeDocument/2006/relationships/diagramQuickStyle" Target="../diagrams/quickStyle2.xml"/><Relationship Id="rId10" Type="http://schemas.openxmlformats.org/officeDocument/2006/relationships/chart" Target="../charts/chart3.xml"/><Relationship Id="rId4" Type="http://schemas.openxmlformats.org/officeDocument/2006/relationships/diagramLayout" Target="../diagrams/layout2.xml"/><Relationship Id="rId9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12" Type="http://schemas.openxmlformats.org/officeDocument/2006/relationships/image" Target="../media/image2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18.jpeg"/><Relationship Id="rId11" Type="http://schemas.openxmlformats.org/officeDocument/2006/relationships/image" Target="../media/image23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chart" Target="../charts/chart4.xml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tsk\Desktop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645" y="121231"/>
            <a:ext cx="7980684" cy="359580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54441"/>
            <a:ext cx="628132" cy="62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63888" y="6174596"/>
            <a:ext cx="55801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Министр здравоохранения Иркутской области</a:t>
            </a: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prstClr val="black"/>
                </a:solidFill>
                <a:latin typeface="Arial" charset="0"/>
                <a:cs typeface="Arial" charset="0"/>
              </a:rPr>
              <a:t>Олег Николаевич Ярошенко</a:t>
            </a:r>
            <a:endParaRPr lang="ru-RU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717032"/>
            <a:ext cx="8392793" cy="224676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lnSpc>
                <a:spcPts val="42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8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  <a:cs typeface="Arial" charset="0"/>
              </a:rPr>
              <a:t>О строительстве и развитии амбулаторно-поликлинических учреждений, их материально-технической базы                                    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35067"/>
            <a:ext cx="1294821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97761"/>
            <a:ext cx="1294821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771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91"/>
            <a:ext cx="8229600" cy="58945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Износ зданий, %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940508"/>
              </p:ext>
            </p:extLst>
          </p:nvPr>
        </p:nvGraphicFramePr>
        <p:xfrm>
          <a:off x="1" y="1935165"/>
          <a:ext cx="933357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42758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734744" cy="758952"/>
          </a:xfrm>
        </p:spPr>
        <p:txBody>
          <a:bodyPr>
            <a:no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Амбулаторно-поликлиническая помощь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 Иркутской области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3876385"/>
              </p:ext>
            </p:extLst>
          </p:nvPr>
        </p:nvGraphicFramePr>
        <p:xfrm>
          <a:off x="0" y="1484784"/>
          <a:ext cx="9144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4098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32575"/>
            <a:ext cx="1136775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66055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Здания амбулаторно-поликлинических </a:t>
            </a:r>
            <a:r>
              <a:rPr lang="ru-RU" sz="2700" b="1" i="1" dirty="0" smtClean="0">
                <a:latin typeface="Times New Roman" pitchFamily="18" charset="0"/>
                <a:cs typeface="Times New Roman" pitchFamily="18" charset="0"/>
              </a:rPr>
              <a:t>учреждений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1850-2016 годов постройки,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общей площадью 321,7 тыс. кв. м.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Всего помещений – 1 114, их них:</a:t>
            </a:r>
          </a:p>
          <a:p>
            <a:endParaRPr lang="ru-RU" dirty="0" smtClean="0"/>
          </a:p>
          <a:p>
            <a:r>
              <a:rPr lang="ru-RU" dirty="0" smtClean="0"/>
              <a:t>- 868 (80%) – приспособленные,</a:t>
            </a:r>
          </a:p>
          <a:p>
            <a:r>
              <a:rPr lang="ru-RU" dirty="0" smtClean="0"/>
              <a:t>- 129 (12%) – арендованные,</a:t>
            </a:r>
          </a:p>
          <a:p>
            <a:r>
              <a:rPr lang="ru-RU" dirty="0" smtClean="0"/>
              <a:t>- 403 (36%) – имеют централизованное отопление;</a:t>
            </a:r>
          </a:p>
          <a:p>
            <a:r>
              <a:rPr lang="ru-RU" dirty="0" smtClean="0"/>
              <a:t>- 389 (35%) – имеют централизованное горячее водоснабжение;</a:t>
            </a:r>
          </a:p>
          <a:p>
            <a:r>
              <a:rPr lang="ru-RU" dirty="0" smtClean="0"/>
              <a:t>- 317  (28,5%) – имеют централизованную канализацию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2261274"/>
            <a:ext cx="963960" cy="1094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63688" y="2978392"/>
            <a:ext cx="963960" cy="1094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dirty="0">
              <a:solidFill>
                <a:schemeClr val="tx1"/>
              </a:solidFill>
            </a:endParaRPr>
          </a:p>
        </p:txBody>
      </p:sp>
      <p:pic>
        <p:nvPicPr>
          <p:cNvPr id="5122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4" y="6705600"/>
            <a:ext cx="1044287" cy="7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94" y="6642100"/>
            <a:ext cx="957263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74192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962526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Аварийное состояние зданий</a:t>
            </a:r>
            <a:br>
              <a:rPr lang="ru-RU" sz="2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71658" y="1484784"/>
            <a:ext cx="4080874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4784"/>
            <a:ext cx="4771658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239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93579" y="0"/>
            <a:ext cx="8572560" cy="12464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2500" b="1" i="1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defRPr/>
            </a:pPr>
            <a:endParaRPr lang="ru-RU" sz="2500" b="1" i="1" dirty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>
              <a:defRPr/>
            </a:pPr>
            <a:r>
              <a:rPr lang="ru-RU" sz="2500" b="1" i="1" dirty="0" smtClean="0">
                <a:latin typeface="Times New Roman" pitchFamily="18" charset="0"/>
                <a:ea typeface="+mj-ea"/>
                <a:cs typeface="Times New Roman" pitchFamily="18" charset="0"/>
              </a:rPr>
              <a:t>Строительство и проектирование</a:t>
            </a:r>
            <a:endParaRPr lang="ru-RU" sz="2800" b="1" i="1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444" y="6688832"/>
            <a:ext cx="1188640" cy="169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971828867"/>
              </p:ext>
            </p:extLst>
          </p:nvPr>
        </p:nvGraphicFramePr>
        <p:xfrm>
          <a:off x="899592" y="1412776"/>
          <a:ext cx="763284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7170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666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0350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92664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ОГБУЗ «Аларская РБ»,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поликлиника в п. Кутулик</a:t>
            </a:r>
            <a:endParaRPr lang="ru-RU" sz="24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8714" y="1668431"/>
            <a:ext cx="5846571" cy="43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" y="6617717"/>
            <a:ext cx="957263" cy="21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449" y="6611367"/>
            <a:ext cx="957263" cy="213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1634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/>
          <a:lstStyle/>
          <a:p>
            <a:pPr algn="ctr"/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ОГБУЗ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«Боханская </a:t>
            </a:r>
            <a:r>
              <a:rPr lang="ru-RU" sz="2400" b="1" i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РБ», поликлиника в п. </a:t>
            </a:r>
            <a:r>
              <a:rPr lang="ru-RU" sz="2400" b="1" i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Бохан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1700808"/>
            <a:ext cx="6825671" cy="4553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" y="67183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7183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590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4552"/>
            <a:ext cx="8229600" cy="913086"/>
          </a:xfrm>
        </p:spPr>
        <p:txBody>
          <a:bodyPr/>
          <a:lstStyle/>
          <a:p>
            <a:pPr algn="ctr"/>
            <a:r>
              <a:rPr lang="ru-RU" b="1" i="1" dirty="0">
                <a:solidFill>
                  <a:srgbClr val="434342"/>
                </a:solidFill>
                <a:latin typeface="Times New Roman" pitchFamily="18" charset="0"/>
                <a:cs typeface="Times New Roman" pitchFamily="18" charset="0"/>
              </a:rPr>
              <a:t>Капитальный ремонт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353244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0242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18" y="67183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67" y="6718300"/>
            <a:ext cx="957263" cy="14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7823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Капитальный ремонт</a:t>
            </a:r>
            <a:br>
              <a:rPr lang="ru-RU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до                                                  после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Users\КГВВ\Desktop\100ANDRO-5\DSC_0007.jpg"/>
          <p:cNvPicPr>
            <a:picLocks noGrp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1916832"/>
            <a:ext cx="3672408" cy="432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КГВВ\Desktop\100ANDRO-5\DSC_0006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916832"/>
            <a:ext cx="3600400" cy="4320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2" y="67183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71195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23261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20" y="620688"/>
            <a:ext cx="8229600" cy="669393"/>
          </a:xfrm>
        </p:spPr>
        <p:txBody>
          <a:bodyPr anchor="ctr">
            <a:noAutofit/>
          </a:bodyPr>
          <a:lstStyle/>
          <a:p>
            <a:pPr algn="ctr"/>
            <a:r>
              <a:rPr lang="ru-RU" sz="28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8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8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8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Текущий ремонт</a:t>
            </a:r>
            <a:br>
              <a:rPr lang="ru-RU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b="1" i="1" dirty="0"/>
          </a:p>
        </p:txBody>
      </p:sp>
      <p:pic>
        <p:nvPicPr>
          <p:cNvPr id="8" name="Picture 2" descr="D:\Documents and Settings\dz_Romanova\Рабочий стол\модернизация здравоохранения\совещание 12.12.11\1\ДорваторP1000677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8" b="16042"/>
          <a:stretch>
            <a:fillRect/>
          </a:stretch>
        </p:blipFill>
        <p:spPr bwMode="auto">
          <a:xfrm>
            <a:off x="228601" y="1700808"/>
            <a:ext cx="4515829" cy="459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:\Documents and Settings\dz_Romanova\Рабочий стол\модернизация здравоохранения\совещание 12.12.11\фотографии после ремонта\1\Б-3 Джамб2011-10-19 11.07.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52" t="26453"/>
          <a:stretch>
            <a:fillRect/>
          </a:stretch>
        </p:blipFill>
        <p:spPr bwMode="auto">
          <a:xfrm>
            <a:off x="3931487" y="1700808"/>
            <a:ext cx="5242973" cy="462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71921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31" y="468507"/>
            <a:ext cx="8329919" cy="310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54441"/>
            <a:ext cx="628132" cy="62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7" y="1997838"/>
            <a:ext cx="828092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ctr"/>
            <a:r>
              <a:rPr lang="ru-RU" sz="2600" b="1" i="1" dirty="0" smtClean="0">
                <a:solidFill>
                  <a:srgbClr val="FF0000"/>
                </a:solidFill>
              </a:rPr>
              <a:t>«</a:t>
            </a:r>
            <a:r>
              <a:rPr lang="ru-RU" sz="2600" b="1" i="1" dirty="0">
                <a:solidFill>
                  <a:srgbClr val="FF0000"/>
                </a:solidFill>
              </a:rPr>
              <a:t>Улучшение качества и увеличение продолжительности жизни населения ведет к ускорению экономического развития государства, росту его валового национального продукта»</a:t>
            </a:r>
          </a:p>
          <a:p>
            <a:pPr algn="r"/>
            <a:r>
              <a:rPr lang="ru-RU" sz="2600" b="1" i="1" dirty="0">
                <a:solidFill>
                  <a:srgbClr val="FF0000"/>
                </a:solidFill>
              </a:rPr>
              <a:t> 	</a:t>
            </a:r>
            <a:r>
              <a:rPr lang="ru-RU" sz="2600" b="1" i="1" dirty="0" smtClean="0"/>
              <a:t>А.А. </a:t>
            </a:r>
            <a:r>
              <a:rPr lang="ru-RU" sz="2600" b="1" i="1" dirty="0" err="1" smtClean="0"/>
              <a:t>Шабунова</a:t>
            </a:r>
            <a:endParaRPr lang="ru-RU" sz="2600" b="1" i="1" dirty="0" smtClean="0"/>
          </a:p>
          <a:p>
            <a:pPr algn="r"/>
            <a:r>
              <a:rPr lang="ru-RU" b="1" i="1" dirty="0" smtClean="0"/>
              <a:t>Доктор экономических наук, доцент</a:t>
            </a:r>
            <a:endParaRPr lang="ru-RU" b="1" i="1" dirty="0"/>
          </a:p>
          <a:p>
            <a:pPr algn="ctr"/>
            <a:r>
              <a:rPr lang="ru-RU" sz="2600" b="1" i="1" dirty="0"/>
              <a:t>	</a:t>
            </a:r>
            <a:r>
              <a:rPr lang="ru-RU" b="1" i="1" dirty="0"/>
              <a:t>(Монография «Здоровье населения в </a:t>
            </a:r>
            <a:r>
              <a:rPr lang="ru-RU" b="1" i="1" dirty="0" smtClean="0"/>
              <a:t>России</a:t>
            </a:r>
            <a:r>
              <a:rPr lang="ru-RU" b="1" i="1" dirty="0"/>
              <a:t>: состояние и динамика»)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97" y="6525344"/>
            <a:ext cx="11588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97" y="6677744"/>
            <a:ext cx="115887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31" y="620907"/>
            <a:ext cx="8329919" cy="3104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52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Фельдшерско-акушерские пункты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ea typeface="Times New Roman"/>
              </a:rPr>
              <a:t>В </a:t>
            </a:r>
            <a:r>
              <a:rPr lang="ru-RU" sz="2800" dirty="0">
                <a:ea typeface="Times New Roman"/>
              </a:rPr>
              <a:t>рамках реализации </a:t>
            </a:r>
            <a:r>
              <a:rPr lang="ru-RU" sz="2800" dirty="0" smtClean="0">
                <a:ea typeface="Times New Roman"/>
              </a:rPr>
              <a:t>подпрограммы</a:t>
            </a:r>
          </a:p>
          <a:p>
            <a:pPr marL="0" indent="0" algn="ctr">
              <a:buNone/>
            </a:pPr>
            <a:r>
              <a:rPr lang="ru-RU" sz="2800" dirty="0" smtClean="0">
                <a:ea typeface="Times New Roman"/>
              </a:rPr>
              <a:t>«</a:t>
            </a:r>
            <a:r>
              <a:rPr lang="ru-RU" sz="2800" dirty="0">
                <a:ea typeface="Times New Roman"/>
              </a:rPr>
              <a:t>Устойчивое развитие сельских территорий» государственной  программы  Иркутской области «Развитие сельского хозяйства и регулирование рынков сельскохозяйственной продукции, сырья и продовольствия» </a:t>
            </a:r>
            <a:br>
              <a:rPr lang="ru-RU" sz="2800" dirty="0">
                <a:ea typeface="Times New Roman"/>
              </a:rPr>
            </a:br>
            <a:r>
              <a:rPr lang="ru-RU" sz="2800" dirty="0">
                <a:ea typeface="Times New Roman"/>
              </a:rPr>
              <a:t>на 2014-2020 годы </a:t>
            </a:r>
            <a:r>
              <a:rPr lang="ru-RU" sz="2800" dirty="0" smtClean="0">
                <a:ea typeface="Times New Roman"/>
              </a:rPr>
              <a:t>планируется построить </a:t>
            </a:r>
          </a:p>
          <a:p>
            <a:pPr marL="0" indent="0" algn="ctr">
              <a:buNone/>
            </a:pPr>
            <a:r>
              <a:rPr lang="ru-RU" sz="2800" dirty="0" smtClean="0">
                <a:ea typeface="Times New Roman"/>
              </a:rPr>
              <a:t>293 здания.</a:t>
            </a:r>
          </a:p>
          <a:p>
            <a:pPr marL="0" indent="0" algn="ctr">
              <a:buNone/>
            </a:pPr>
            <a:r>
              <a:rPr lang="ru-RU" sz="2800" dirty="0" smtClean="0"/>
              <a:t> 23 здания введено в эксплуатацию</a:t>
            </a:r>
            <a:endParaRPr lang="ru-RU" dirty="0"/>
          </a:p>
        </p:txBody>
      </p:sp>
      <p:pic>
        <p:nvPicPr>
          <p:cNvPr id="16386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" y="67183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43" y="67310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062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ФАП пос. Чунский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89071" y="1600200"/>
            <a:ext cx="5965857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0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6" y="6718300"/>
            <a:ext cx="957263" cy="13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56270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764704"/>
            <a:ext cx="8534400" cy="36004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ФАП пос.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Михайловщина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Усть-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Удинского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9000" y="1691181"/>
            <a:ext cx="7146000" cy="43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4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741368"/>
            <a:ext cx="936104" cy="116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4702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Оснащение </a:t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амбулаторно-поликлинической службы 2016-2017 гг.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97352"/>
            <a:ext cx="1829544" cy="266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00808"/>
            <a:ext cx="5181046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195736" y="3242288"/>
            <a:ext cx="2664296" cy="1338840"/>
            <a:chOff x="4296" y="1626171"/>
            <a:chExt cx="1529100" cy="757082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4296" y="1626171"/>
              <a:ext cx="1529100" cy="678222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Скругленный прямоугольник 4"/>
            <p:cNvSpPr/>
            <p:nvPr/>
          </p:nvSpPr>
          <p:spPr>
            <a:xfrm>
              <a:off x="4296" y="1744520"/>
              <a:ext cx="1227475" cy="6387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Постановление Правительства РФ № 332</a:t>
              </a:r>
              <a:endParaRPr lang="ru-RU" sz="1600" kern="1200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54930" y="3242289"/>
            <a:ext cx="1953374" cy="1122814"/>
            <a:chOff x="1661841" y="1626171"/>
            <a:chExt cx="1529100" cy="1122814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1661841" y="1626171"/>
              <a:ext cx="1529100" cy="1122814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1681705" y="1646035"/>
              <a:ext cx="1489372" cy="110295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Централизованная поставка</a:t>
              </a:r>
              <a:endParaRPr lang="ru-RU" sz="1600" kern="12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83568" y="4365103"/>
            <a:ext cx="3024336" cy="2365747"/>
            <a:chOff x="4296" y="2390191"/>
            <a:chExt cx="1529100" cy="2203738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4296" y="2390191"/>
              <a:ext cx="1529100" cy="220373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49082" y="2434977"/>
              <a:ext cx="1439528" cy="21141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b="1" kern="1200" dirty="0" smtClean="0"/>
                <a:t>178</a:t>
              </a:r>
              <a:r>
                <a:rPr lang="ru-RU" sz="1600" kern="1200" dirty="0" smtClean="0"/>
                <a:t> ед. медицинского оборудования на общую сумму  </a:t>
              </a:r>
              <a:br>
                <a:rPr lang="ru-RU" sz="1600" kern="1200" dirty="0" smtClean="0"/>
              </a:br>
              <a:r>
                <a:rPr lang="ru-RU" sz="1800" b="1" kern="1200" dirty="0" smtClean="0"/>
                <a:t>205,5</a:t>
              </a:r>
              <a:r>
                <a:rPr lang="ru-RU" sz="1600" kern="1200" dirty="0" smtClean="0"/>
                <a:t> </a:t>
              </a:r>
              <a:br>
                <a:rPr lang="ru-RU" sz="1600" kern="1200" dirty="0" smtClean="0"/>
              </a:br>
              <a:r>
                <a:rPr lang="ru-RU" sz="1600" kern="1200" dirty="0" smtClean="0"/>
                <a:t>млн руб.</a:t>
              </a:r>
              <a:endParaRPr lang="ru-RU" sz="1600" kern="12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572000" y="4393614"/>
            <a:ext cx="2880320" cy="2203738"/>
            <a:chOff x="2426391" y="4456674"/>
            <a:chExt cx="2880320" cy="2203738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2426391" y="4456674"/>
              <a:ext cx="2880320" cy="220373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2570407" y="4476241"/>
              <a:ext cx="2736304" cy="1896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0960" tIns="60960" rIns="60960" bIns="60960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 smtClean="0"/>
                <a:t>403 ед. медицинского оборудования на общую сумму </a:t>
              </a:r>
              <a:br>
                <a:rPr lang="ru-RU" sz="1600" kern="1200" dirty="0" smtClean="0"/>
              </a:br>
              <a:r>
                <a:rPr lang="ru-RU" sz="1800" b="1" kern="1200" dirty="0" smtClean="0"/>
                <a:t>306,3</a:t>
              </a:r>
              <a:r>
                <a:rPr lang="ru-RU" sz="1600" kern="1200" dirty="0" smtClean="0"/>
                <a:t> млн руб.</a:t>
              </a:r>
              <a:endParaRPr lang="ru-RU" sz="16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553979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Предложение </a:t>
            </a:r>
            <a:endParaRPr lang="ru-RU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1627828"/>
              </p:ext>
            </p:extLst>
          </p:nvPr>
        </p:nvGraphicFramePr>
        <p:xfrm>
          <a:off x="-25400" y="476672"/>
          <a:ext cx="8892480" cy="7605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55576" y="1556792"/>
            <a:ext cx="7992888" cy="70788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Для дальнейшего развития амбулаторно-поликлинических учреждений и улучшения их материально-технической базы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589713"/>
            <a:ext cx="18288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27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3952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endParaRPr lang="ru-RU" sz="3200" b="1" i="1" dirty="0" smtClean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ru-RU" sz="4400" b="1" i="1" dirty="0" smtClean="0">
                <a:solidFill>
                  <a:srgbClr val="FF0000"/>
                </a:solidFill>
              </a:rPr>
              <a:t>«Будущее принадлежит медицине профилактической»</a:t>
            </a:r>
          </a:p>
          <a:p>
            <a:pPr marL="0" indent="0" algn="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		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	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Н.И. Пирогов,</a:t>
            </a:r>
          </a:p>
          <a:p>
            <a:pPr marL="0" indent="0" algn="r">
              <a:buNone/>
            </a:pPr>
            <a:r>
              <a:rPr lang="ru-RU" sz="2800" b="1" i="1" dirty="0">
                <a:solidFill>
                  <a:schemeClr val="bg2">
                    <a:lumMod val="25000"/>
                  </a:schemeClr>
                </a:solidFill>
              </a:rPr>
              <a:t>в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ыдающийся хирург, педагог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bg2">
                    <a:lumMod val="25000"/>
                  </a:schemeClr>
                </a:solidFill>
              </a:rPr>
              <a:t>		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9713"/>
            <a:ext cx="1828800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5088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15036"/>
            <a:ext cx="1656184" cy="24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7544" y="843439"/>
            <a:ext cx="8502228" cy="592291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17357" y="2708920"/>
            <a:ext cx="8229600" cy="756176"/>
          </a:xfrm>
        </p:spPr>
        <p:txBody>
          <a:bodyPr/>
          <a:lstStyle/>
          <a:p>
            <a:pPr algn="ctr"/>
            <a:r>
              <a:rPr lang="ru-RU" sz="4800" b="1" i="1" dirty="0" smtClean="0">
                <a:solidFill>
                  <a:srgbClr val="FF0000"/>
                </a:solidFill>
              </a:rPr>
              <a:t>БЛАГОДАРЮ  ЗА  ВНИМАНИЕ</a:t>
            </a:r>
            <a:r>
              <a:rPr lang="ru-RU" sz="2400" dirty="0" smtClean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22531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456" y="185192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1594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36875328"/>
              </p:ext>
            </p:extLst>
          </p:nvPr>
        </p:nvGraphicFramePr>
        <p:xfrm>
          <a:off x="457200" y="915860"/>
          <a:ext cx="8147248" cy="583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741362" y="126958"/>
            <a:ext cx="8402637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здравоохранения </a:t>
            </a:r>
          </a:p>
          <a:p>
            <a:pPr algn="ctr" fontAlgn="base">
              <a:lnSpc>
                <a:spcPts val="18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Иркутской области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54441"/>
            <a:ext cx="628132" cy="62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180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8548"/>
            <a:ext cx="8229600" cy="1833450"/>
          </a:xfrm>
        </p:spPr>
        <p:txBody>
          <a:bodyPr anchor="ctr">
            <a:normAutofit fontScale="90000"/>
          </a:bodyPr>
          <a:lstStyle/>
          <a:p>
            <a:pPr lvl="0" indent="450215" algn="ctr">
              <a:spcBef>
                <a:spcPts val="0"/>
              </a:spcBef>
            </a:pP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с 1 января 2013 года в введение министерства переданы 97 муниципальных  учреждений здравоохранения Иркутской области.</a:t>
            </a:r>
            <a:b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На </a:t>
            </a: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1 января 2014 года </a:t>
            </a: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износ зданий составил  42%.</a:t>
            </a:r>
            <a:r>
              <a:rPr lang="ru-RU" sz="2200" b="1" i="1" u="sng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</a:t>
            </a:r>
            <a:br>
              <a:rPr lang="ru-RU" sz="2200" b="1" i="1" u="sng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u="sng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u="sng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endParaRPr lang="ru-RU" sz="2200" b="1" i="1" dirty="0">
              <a:solidFill>
                <a:prstClr val="black"/>
              </a:solidFill>
              <a:latin typeface="Times New Roman"/>
              <a:ea typeface="Times New Roman"/>
              <a:cs typeface="+mn-cs"/>
            </a:endParaRPr>
          </a:p>
        </p:txBody>
      </p:sp>
      <p:pic>
        <p:nvPicPr>
          <p:cNvPr id="2050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4" y="6684913"/>
            <a:ext cx="957263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075" y="3395663"/>
            <a:ext cx="68263" cy="6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475" y="3548063"/>
            <a:ext cx="68263" cy="65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15" y="1600200"/>
            <a:ext cx="7245969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62859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1893"/>
            <a:ext cx="8229600" cy="1046907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С </a:t>
            </a: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1 января 2014 года </a:t>
            </a: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переданы </a:t>
            </a: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муниципальные учреждения здравоохранения города </a:t>
            </a: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Иркутска </a:t>
            </a:r>
            <a:b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со средним износом </a:t>
            </a: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зданий </a:t>
            </a: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 30,5 %</a:t>
            </a:r>
            <a:b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dirty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/>
            </a:r>
            <a:b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</a:br>
            <a:r>
              <a:rPr lang="ru-RU" sz="2200" b="1" i="1" dirty="0" smtClean="0">
                <a:solidFill>
                  <a:prstClr val="black"/>
                </a:solidFill>
                <a:latin typeface="Times New Roman"/>
                <a:ea typeface="Times New Roman"/>
                <a:cs typeface="+mn-cs"/>
              </a:rPr>
              <a:t> </a:t>
            </a:r>
            <a:endParaRPr lang="ru-RU" sz="2200" b="1" i="1" dirty="0"/>
          </a:p>
        </p:txBody>
      </p:sp>
      <p:pic>
        <p:nvPicPr>
          <p:cNvPr id="3074" name="Picture 3" descr="Описание: 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6318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4606" y="6630293"/>
            <a:ext cx="957263" cy="227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84" y="1700808"/>
            <a:ext cx="4720209" cy="4065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564904"/>
            <a:ext cx="4283968" cy="303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6707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>Перспективное строительство</a:t>
            </a:r>
            <a:r>
              <a:rPr lang="ru-RU" sz="2400" b="1" i="1" dirty="0"/>
              <a:t/>
            </a:r>
            <a:br>
              <a:rPr lang="ru-RU" sz="2400" b="1" i="1" dirty="0"/>
            </a:br>
            <a:endParaRPr lang="ru-RU" sz="1400" b="1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4825479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467235"/>
            <a:ext cx="4788024" cy="353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1124744"/>
            <a:ext cx="5886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solidFill>
                  <a:prstClr val="black"/>
                </a:solidFill>
                <a:ea typeface="+mj-ea"/>
                <a:cs typeface="+mj-cs"/>
              </a:rPr>
              <a:t>детская поликлиника</a:t>
            </a:r>
            <a:br>
              <a:rPr lang="ru-RU" sz="1400" b="1" i="1" dirty="0">
                <a:solidFill>
                  <a:prstClr val="black"/>
                </a:solidFill>
                <a:ea typeface="+mj-ea"/>
                <a:cs typeface="+mj-cs"/>
              </a:rPr>
            </a:br>
            <a:r>
              <a:rPr lang="ru-RU" sz="1400" b="1" i="1" dirty="0">
                <a:solidFill>
                  <a:prstClr val="black"/>
                </a:solidFill>
                <a:ea typeface="+mj-ea"/>
                <a:cs typeface="+mj-cs"/>
              </a:rPr>
              <a:t> в микрорайоне Ново-Ленино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20072" y="1647964"/>
            <a:ext cx="4968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i="1" dirty="0">
                <a:solidFill>
                  <a:prstClr val="black"/>
                </a:solidFill>
              </a:rPr>
              <a:t>детская поликлиника</a:t>
            </a:r>
            <a:br>
              <a:rPr lang="ru-RU" sz="1400" b="1" i="1" dirty="0">
                <a:solidFill>
                  <a:prstClr val="black"/>
                </a:solidFill>
              </a:rPr>
            </a:br>
            <a:r>
              <a:rPr lang="ru-RU" sz="1400" b="1" i="1" dirty="0">
                <a:solidFill>
                  <a:prstClr val="black"/>
                </a:solidFill>
              </a:rPr>
              <a:t> в </a:t>
            </a:r>
            <a:r>
              <a:rPr lang="ru-RU" sz="1400" b="1" i="1" dirty="0" smtClean="0">
                <a:solidFill>
                  <a:prstClr val="black"/>
                </a:solidFill>
              </a:rPr>
              <a:t>предместье Радищева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67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IMG130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71" y="1014714"/>
            <a:ext cx="4736182" cy="265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pPr algn="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Стоматологический кабинет </a:t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городской поликлиники  № 15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6" descr="CIMG130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01588"/>
            <a:ext cx="3300362" cy="2188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03948" y="3415855"/>
            <a:ext cx="936104" cy="11772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0471" y="6021288"/>
            <a:ext cx="957263" cy="14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C:\Users\nvg\Desktop\176a402f57ef335fd26ee3a065700f55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948" y="2492468"/>
            <a:ext cx="4986437" cy="32053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8812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2528304213"/>
              </p:ext>
            </p:extLst>
          </p:nvPr>
        </p:nvGraphicFramePr>
        <p:xfrm>
          <a:off x="179512" y="584775"/>
          <a:ext cx="8712968" cy="5937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79" y="0"/>
            <a:ext cx="8572560" cy="107721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3200" b="1" i="1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i="1" dirty="0" smtClean="0">
                <a:ln w="11430"/>
                <a:latin typeface="Times New Roman" pitchFamily="18" charset="0"/>
                <a:cs typeface="Times New Roman" pitchFamily="18" charset="0"/>
              </a:rPr>
              <a:t>Материально-техническая база</a:t>
            </a:r>
            <a:endParaRPr lang="ru-RU" sz="3200" b="1" i="1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444" y="6688832"/>
            <a:ext cx="1188640" cy="169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8" name="Объект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9546943"/>
              </p:ext>
            </p:extLst>
          </p:nvPr>
        </p:nvGraphicFramePr>
        <p:xfrm>
          <a:off x="250825" y="2183656"/>
          <a:ext cx="2809007" cy="3764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9" name="Объект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4188623"/>
              </p:ext>
            </p:extLst>
          </p:nvPr>
        </p:nvGraphicFramePr>
        <p:xfrm>
          <a:off x="3419475" y="2039641"/>
          <a:ext cx="2592685" cy="36944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graphicFrame>
        <p:nvGraphicFramePr>
          <p:cNvPr id="10" name="Объект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1369938"/>
              </p:ext>
            </p:extLst>
          </p:nvPr>
        </p:nvGraphicFramePr>
        <p:xfrm>
          <a:off x="6257925" y="2255665"/>
          <a:ext cx="2634555" cy="3549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pic>
        <p:nvPicPr>
          <p:cNvPr id="5" name="Picture 3" descr="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54441"/>
            <a:ext cx="628132" cy="62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640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07645" y="0"/>
            <a:ext cx="833635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Исполнение Указов Президента РФ</a:t>
            </a:r>
            <a:endParaRPr lang="ru-RU" sz="3200" b="1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E:\Data\Публикации\Коллегии\2014-06-23\Минздрав Лого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54441"/>
            <a:ext cx="628132" cy="62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444" y="6688832"/>
            <a:ext cx="1188640" cy="169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965295460"/>
              </p:ext>
            </p:extLst>
          </p:nvPr>
        </p:nvGraphicFramePr>
        <p:xfrm>
          <a:off x="-6949280" y="-5279783"/>
          <a:ext cx="3240360" cy="33081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4168597" y="593440"/>
            <a:ext cx="4976395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Указ № 323 - развитие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социальной инфраструктуры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УОБО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" descr="D:\перинатальный У-Орда\20160323_10145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192" y="3875865"/>
            <a:ext cx="2088879" cy="2192456"/>
          </a:xfrm>
          <a:prstGeom prst="rect">
            <a:avLst/>
          </a:prstGeom>
          <a:noFill/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 rot="10800000" flipV="1">
            <a:off x="493579" y="5234491"/>
            <a:ext cx="2549154" cy="461665"/>
          </a:xfrm>
          <a:prstGeom prst="rect">
            <a:avLst/>
          </a:prstGeom>
          <a:solidFill>
            <a:schemeClr val="bg2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Перинатальный центр </a:t>
            </a: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п. Усть-Ордынский 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16" name="Picture 2" descr="D:\тубдиспансер\S630016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295" y="1460458"/>
            <a:ext cx="1989874" cy="1989874"/>
          </a:xfrm>
          <a:prstGeom prst="rect">
            <a:avLst/>
          </a:prstGeom>
          <a:noFill/>
          <a:effectLst>
            <a:softEdge rad="177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4024369" y="3429001"/>
            <a:ext cx="2096036" cy="646331"/>
          </a:xfrm>
          <a:prstGeom prst="rect">
            <a:avLst/>
          </a:prstGeom>
          <a:solidFill>
            <a:schemeClr val="bg2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Противотуберкулезный диспансер</a:t>
            </a:r>
            <a:b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</a:b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п</a:t>
            </a:r>
            <a:r>
              <a:rPr lang="ru-RU" sz="1200" b="1" dirty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. Усть-Ордынский 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19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594" y="1522269"/>
            <a:ext cx="1933865" cy="18983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6516216" y="3225877"/>
            <a:ext cx="1944216" cy="461665"/>
          </a:xfrm>
          <a:prstGeom prst="rect">
            <a:avLst/>
          </a:prstGeom>
          <a:solidFill>
            <a:schemeClr val="bg2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Поликлиника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 п. </a:t>
            </a:r>
            <a:r>
              <a:rPr lang="ru-RU" sz="1200" b="1" dirty="0" err="1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Новонукутск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21" name="Picture 2" descr="D:\оса\IMG_131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68760"/>
            <a:ext cx="1999125" cy="1916589"/>
          </a:xfrm>
          <a:prstGeom prst="rect">
            <a:avLst/>
          </a:prstGeom>
          <a:noFill/>
          <a:effectLst>
            <a:softEdge rad="1651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971601" y="2764212"/>
            <a:ext cx="1800200" cy="461665"/>
          </a:xfrm>
          <a:prstGeom prst="rect">
            <a:avLst/>
          </a:prstGeom>
          <a:solidFill>
            <a:schemeClr val="bg2"/>
          </a:solidFill>
          <a:effectLst>
            <a:softEdge rad="762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Поликлиника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 п. Оса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081759" y="6281720"/>
            <a:ext cx="1372546" cy="276999"/>
          </a:xfrm>
          <a:prstGeom prst="rect">
            <a:avLst/>
          </a:prstGeom>
          <a:solidFill>
            <a:schemeClr val="bg2"/>
          </a:solidFill>
          <a:effectLst>
            <a:softEdge rad="381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ЦРБ п. Бохан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405" y="4383975"/>
            <a:ext cx="1744091" cy="18977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7492950" y="6414481"/>
            <a:ext cx="1543546" cy="276999"/>
          </a:xfrm>
          <a:prstGeom prst="rect">
            <a:avLst/>
          </a:prstGeom>
          <a:solidFill>
            <a:schemeClr val="bg2"/>
          </a:solidFill>
          <a:effectLst>
            <a:softEdge rad="254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ЦРБ п. Кутулик 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713" y="3419475"/>
            <a:ext cx="28575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113" y="3571875"/>
            <a:ext cx="28575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70" name="Picture 10" descr="C:\Users\tsk\Documents\НАЦ. ПРОЕКТ\2017г\Концессия 5 18.08.2017 год от минэконом проект с нашими предложениями\доклад\Безымянный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098" y="4481262"/>
            <a:ext cx="1965801" cy="192149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197098" y="6420219"/>
            <a:ext cx="2793071" cy="276999"/>
          </a:xfrm>
          <a:prstGeom prst="rect">
            <a:avLst/>
          </a:prstGeom>
          <a:solidFill>
            <a:schemeClr val="bg2"/>
          </a:solidFill>
          <a:effectLst>
            <a:softEdge rad="63500"/>
          </a:effectLst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/>
                <a:ea typeface="Times New Roman"/>
                <a:cs typeface="Arial" charset="0"/>
              </a:rPr>
              <a:t>ЦРБ п. Баяндай</a:t>
            </a:r>
            <a:endParaRPr lang="ru-RU" sz="1200" b="1" dirty="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pic>
        <p:nvPicPr>
          <p:cNvPr id="15367" name="Picture 7" descr="IMG_756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913" y="4628115"/>
            <a:ext cx="1867724" cy="1440206"/>
          </a:xfrm>
          <a:prstGeom prst="rect">
            <a:avLst/>
          </a:prstGeom>
          <a:noFill/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01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Тема Office">
  <a:themeElements>
    <a:clrScheme name="Другая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Тема Office">
  <a:themeElements>
    <a:clrScheme name="Другая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Другая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Другая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Тема Office">
  <a:themeElements>
    <a:clrScheme name="Другая 17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1859B"/>
      </a:hlink>
      <a:folHlink>
        <a:srgbClr val="205867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0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1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2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3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4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5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6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7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8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19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2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3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4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5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6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7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8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ppt/theme/themeOverride9.xml><?xml version="1.0" encoding="utf-8"?>
<a:themeOverride xmlns:a="http://schemas.openxmlformats.org/drawingml/2006/main">
  <a:clrScheme name="Другая 178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31859B"/>
    </a:hlink>
    <a:folHlink>
      <a:srgbClr val="20586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7930</TotalTime>
  <Words>2137</Words>
  <Application>Microsoft Office PowerPoint</Application>
  <PresentationFormat>Экран (4:3)</PresentationFormat>
  <Paragraphs>267</Paragraphs>
  <Slides>26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2_Тема Office</vt:lpstr>
      <vt:lpstr>3_Тема Office</vt:lpstr>
      <vt:lpstr>Тема Office</vt:lpstr>
      <vt:lpstr>1_Тема Office</vt:lpstr>
      <vt:lpstr>4_Тема Office</vt:lpstr>
      <vt:lpstr>Презентация PowerPoint</vt:lpstr>
      <vt:lpstr>Презентация PowerPoint</vt:lpstr>
      <vt:lpstr>Презентация PowerPoint</vt:lpstr>
      <vt:lpstr>с 1 января 2013 года в введение министерства переданы 97 муниципальных  учреждений здравоохранения Иркутской области. На 1 января 2014 года износ зданий составил  42%.   </vt:lpstr>
      <vt:lpstr>    С 1 января 2014 года переданы муниципальные учреждения здравоохранения города Иркутска  со средним износом зданий   30,5 %    </vt:lpstr>
      <vt:lpstr> Перспективное строительство </vt:lpstr>
      <vt:lpstr>Стоматологический кабинет  городской поликлиники  № 15</vt:lpstr>
      <vt:lpstr>Презентация PowerPoint</vt:lpstr>
      <vt:lpstr>Презентация PowerPoint</vt:lpstr>
      <vt:lpstr>Износ зданий, %</vt:lpstr>
      <vt:lpstr>Амбулаторно-поликлиническая помощь  в Иркутской области</vt:lpstr>
      <vt:lpstr>Здания амбулаторно-поликлинических учреждений  1850-2016 годов постройки,  общей площадью 321,7 тыс. кв. м.</vt:lpstr>
      <vt:lpstr>  Аварийное состояние зданий  </vt:lpstr>
      <vt:lpstr>Презентация PowerPoint</vt:lpstr>
      <vt:lpstr>ОГБУЗ «Аларская РБ», поликлиника в п. Кутулик</vt:lpstr>
      <vt:lpstr>ОГБУЗ «Боханская РБ», поликлиника в п. Бохан</vt:lpstr>
      <vt:lpstr>Капитальный ремонт</vt:lpstr>
      <vt:lpstr>Капитальный ремонт до                                                  после</vt:lpstr>
      <vt:lpstr>   Текущий ремонт  </vt:lpstr>
      <vt:lpstr>Фельдшерско-акушерские пункты</vt:lpstr>
      <vt:lpstr>ФАП пос. Чунский</vt:lpstr>
      <vt:lpstr>ФАП пос. Михайловщина  Усть-Удинского района</vt:lpstr>
      <vt:lpstr>Оснащение  амбулаторно-поликлинической службы 2016-2017 гг.</vt:lpstr>
      <vt:lpstr> Предложение </vt:lpstr>
      <vt:lpstr>Презентация PowerPoint</vt:lpstr>
      <vt:lpstr>БЛАГОДАРЮ  ЗА 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С. Карташева</dc:creator>
  <cp:lastModifiedBy>Елена Н. Умнова</cp:lastModifiedBy>
  <cp:revision>330</cp:revision>
  <cp:lastPrinted>2017-09-22T02:46:36Z</cp:lastPrinted>
  <dcterms:created xsi:type="dcterms:W3CDTF">2015-04-09T01:32:26Z</dcterms:created>
  <dcterms:modified xsi:type="dcterms:W3CDTF">2017-09-22T02:47:20Z</dcterms:modified>
</cp:coreProperties>
</file>